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Hagrid Heavy" charset="1" panose="00000A00000000000000"/>
      <p:regular r:id="rId56"/>
    </p:embeddedFont>
    <p:embeddedFont>
      <p:font typeface="Hagrid Ultra-Bold" charset="1" panose="00000800000000000000"/>
      <p:regular r:id="rId57"/>
    </p:embeddedFont>
    <p:embeddedFont>
      <p:font typeface="Poppins Heavy" charset="1" panose="00000A00000000000000"/>
      <p:regular r:id="rId58"/>
    </p:embeddedFont>
    <p:embeddedFont>
      <p:font typeface="Poppins" charset="1" panose="00000500000000000000"/>
      <p:regular r:id="rId59"/>
    </p:embeddedFont>
    <p:embeddedFont>
      <p:font typeface="Poppins Bold" charset="1" panose="0000080000000000000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jpeg" Type="http://schemas.openxmlformats.org/officeDocument/2006/relationships/image"/><Relationship Id="rId3" Target="../media/image87.pn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png" Type="http://schemas.openxmlformats.org/officeDocument/2006/relationships/image"/><Relationship Id="rId4" Target="../media/image9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 Id="rId4" Target="../media/image9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98.png" Type="http://schemas.openxmlformats.org/officeDocument/2006/relationships/image"/><Relationship Id="rId4" Target="../media/image99.png" Type="http://schemas.openxmlformats.org/officeDocument/2006/relationships/image"/><Relationship Id="rId5" Target="../media/image100.png" Type="http://schemas.openxmlformats.org/officeDocument/2006/relationships/image"/><Relationship Id="rId6" Target="../media/image10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93.png" Type="http://schemas.openxmlformats.org/officeDocument/2006/relationships/image"/><Relationship Id="rId4" Target="../media/image102.png" Type="http://schemas.openxmlformats.org/officeDocument/2006/relationships/image"/><Relationship Id="rId5" Target="../media/image98.png" Type="http://schemas.openxmlformats.org/officeDocument/2006/relationships/image"/><Relationship Id="rId6" Target="../media/image10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99.png" Type="http://schemas.openxmlformats.org/officeDocument/2006/relationships/image"/><Relationship Id="rId4" Target="../media/image93.png" Type="http://schemas.openxmlformats.org/officeDocument/2006/relationships/image"/><Relationship Id="rId5" Target="../media/image105.png" Type="http://schemas.openxmlformats.org/officeDocument/2006/relationships/image"/><Relationship Id="rId6" Target="../media/image10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png" Type="http://schemas.openxmlformats.org/officeDocument/2006/relationships/image"/><Relationship Id="rId4" Target="../media/image109.png" Type="http://schemas.openxmlformats.org/officeDocument/2006/relationships/image"/><Relationship Id="rId5" Target="../media/image11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png" Type="http://schemas.openxmlformats.org/officeDocument/2006/relationships/image"/><Relationship Id="rId4" Target="../media/image113.png" Type="http://schemas.openxmlformats.org/officeDocument/2006/relationships/image"/><Relationship Id="rId5" Target="../media/image114.png" Type="http://schemas.openxmlformats.org/officeDocument/2006/relationships/image"/><Relationship Id="rId6" Target="../media/image115.png" Type="http://schemas.openxmlformats.org/officeDocument/2006/relationships/image"/><Relationship Id="rId7" Target="../media/image11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 Id="rId3" Target="../media/image11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 Id="rId3" Target="../media/image1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343F56"/>
        </a:solidFill>
      </p:bgPr>
    </p:bg>
    <p:spTree>
      <p:nvGrpSpPr>
        <p:cNvPr id="1" name=""/>
        <p:cNvGrpSpPr/>
        <p:nvPr/>
      </p:nvGrpSpPr>
      <p:grpSpPr>
        <a:xfrm>
          <a:off x="0" y="0"/>
          <a:ext cx="0" cy="0"/>
          <a:chOff x="0" y="0"/>
          <a:chExt cx="0" cy="0"/>
        </a:xfrm>
      </p:grpSpPr>
      <p:sp>
        <p:nvSpPr>
          <p:cNvPr name="TextBox 2" id="2"/>
          <p:cNvSpPr txBox="true"/>
          <p:nvPr/>
        </p:nvSpPr>
        <p:spPr>
          <a:xfrm rot="0">
            <a:off x="3597838" y="3161432"/>
            <a:ext cx="11092323" cy="2825740"/>
          </a:xfrm>
          <a:prstGeom prst="rect">
            <a:avLst/>
          </a:prstGeom>
        </p:spPr>
        <p:txBody>
          <a:bodyPr anchor="t" rtlCol="false" tIns="0" lIns="0" bIns="0" rIns="0">
            <a:spAutoFit/>
          </a:bodyPr>
          <a:lstStyle/>
          <a:p>
            <a:pPr algn="ctr">
              <a:lnSpc>
                <a:spcPts val="21842"/>
              </a:lnSpc>
            </a:pPr>
            <a:r>
              <a:rPr lang="en-US" b="true" sz="15602">
                <a:solidFill>
                  <a:srgbClr val="F5E6CA"/>
                </a:solidFill>
                <a:latin typeface="Hagrid Heavy"/>
                <a:ea typeface="Hagrid Heavy"/>
                <a:cs typeface="Hagrid Heavy"/>
                <a:sym typeface="Hagrid Heavy"/>
              </a:rPr>
              <a:t>MYSQL</a:t>
            </a:r>
          </a:p>
        </p:txBody>
      </p:sp>
      <p:grpSp>
        <p:nvGrpSpPr>
          <p:cNvPr name="Group 3" id="3"/>
          <p:cNvGrpSpPr/>
          <p:nvPr/>
        </p:nvGrpSpPr>
        <p:grpSpPr>
          <a:xfrm rot="0">
            <a:off x="1031218" y="7934949"/>
            <a:ext cx="16228082" cy="1323351"/>
            <a:chOff x="0" y="0"/>
            <a:chExt cx="3964388" cy="323284"/>
          </a:xfrm>
        </p:grpSpPr>
        <p:sp>
          <p:nvSpPr>
            <p:cNvPr name="Freeform 4" id="4"/>
            <p:cNvSpPr/>
            <p:nvPr/>
          </p:nvSpPr>
          <p:spPr>
            <a:xfrm flipH="false" flipV="false" rot="0">
              <a:off x="0" y="0"/>
              <a:ext cx="3964388" cy="323284"/>
            </a:xfrm>
            <a:custGeom>
              <a:avLst/>
              <a:gdLst/>
              <a:ahLst/>
              <a:cxnLst/>
              <a:rect r="r" b="b" t="t" l="l"/>
              <a:pathLst>
                <a:path h="323284" w="3964388">
                  <a:moveTo>
                    <a:pt x="0" y="0"/>
                  </a:moveTo>
                  <a:lnTo>
                    <a:pt x="3964388" y="0"/>
                  </a:lnTo>
                  <a:lnTo>
                    <a:pt x="3964388" y="323284"/>
                  </a:lnTo>
                  <a:lnTo>
                    <a:pt x="0" y="323284"/>
                  </a:lnTo>
                  <a:close/>
                </a:path>
              </a:pathLst>
            </a:custGeom>
            <a:solidFill>
              <a:srgbClr val="F5E6CA"/>
            </a:solidFill>
          </p:spPr>
        </p:sp>
        <p:sp>
          <p:nvSpPr>
            <p:cNvPr name="TextBox 5" id="5"/>
            <p:cNvSpPr txBox="true"/>
            <p:nvPr/>
          </p:nvSpPr>
          <p:spPr>
            <a:xfrm>
              <a:off x="0" y="-38100"/>
              <a:ext cx="3964388" cy="36138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32259" y="8350400"/>
            <a:ext cx="556267" cy="486733"/>
            <a:chOff x="0" y="0"/>
            <a:chExt cx="812800" cy="711200"/>
          </a:xfrm>
        </p:grpSpPr>
        <p:sp>
          <p:nvSpPr>
            <p:cNvPr name="Freeform 7" id="7"/>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343F56"/>
            </a:solidFill>
          </p:spPr>
        </p:sp>
        <p:sp>
          <p:nvSpPr>
            <p:cNvPr name="TextBox 8" id="8"/>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588880" y="8376915"/>
            <a:ext cx="11705760" cy="387712"/>
          </a:xfrm>
          <a:prstGeom prst="rect">
            <a:avLst/>
          </a:prstGeom>
        </p:spPr>
        <p:txBody>
          <a:bodyPr anchor="t" rtlCol="false" tIns="0" lIns="0" bIns="0" rIns="0">
            <a:spAutoFit/>
          </a:bodyPr>
          <a:lstStyle/>
          <a:p>
            <a:pPr algn="l">
              <a:lnSpc>
                <a:spcPts val="3080"/>
              </a:lnSpc>
            </a:pPr>
            <a:r>
              <a:rPr lang="en-US" sz="2200" b="true">
                <a:solidFill>
                  <a:srgbClr val="343F56"/>
                </a:solidFill>
                <a:latin typeface="Hagrid Ultra-Bold"/>
                <a:ea typeface="Hagrid Ultra-Bold"/>
                <a:cs typeface="Hagrid Ultra-Bold"/>
                <a:sym typeface="Hagrid Ultra-Bold"/>
              </a:rPr>
              <a:t>ANTONNIA YO'EL WAHYU VEBRIANTI - XI-RPL/ 06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grpSp>
        <p:nvGrpSpPr>
          <p:cNvPr name="Group 2" id="2"/>
          <p:cNvGrpSpPr/>
          <p:nvPr/>
        </p:nvGrpSpPr>
        <p:grpSpPr>
          <a:xfrm rot="0">
            <a:off x="-386397" y="-218285"/>
            <a:ext cx="9530397" cy="10772366"/>
            <a:chOff x="0" y="0"/>
            <a:chExt cx="4016429" cy="4539836"/>
          </a:xfrm>
        </p:grpSpPr>
        <p:sp>
          <p:nvSpPr>
            <p:cNvPr name="Freeform 3" id="3"/>
            <p:cNvSpPr/>
            <p:nvPr/>
          </p:nvSpPr>
          <p:spPr>
            <a:xfrm flipH="false" flipV="false" rot="0">
              <a:off x="0" y="0"/>
              <a:ext cx="4016428" cy="4539836"/>
            </a:xfrm>
            <a:custGeom>
              <a:avLst/>
              <a:gdLst/>
              <a:ahLst/>
              <a:cxnLst/>
              <a:rect r="r" b="b" t="t" l="l"/>
              <a:pathLst>
                <a:path h="4539836" w="4016428">
                  <a:moveTo>
                    <a:pt x="0" y="0"/>
                  </a:moveTo>
                  <a:lnTo>
                    <a:pt x="4016428" y="0"/>
                  </a:lnTo>
                  <a:lnTo>
                    <a:pt x="4016428" y="4539836"/>
                  </a:lnTo>
                  <a:lnTo>
                    <a:pt x="0" y="4539836"/>
                  </a:lnTo>
                  <a:close/>
                </a:path>
              </a:pathLst>
            </a:custGeom>
            <a:solidFill>
              <a:srgbClr val="F5E6CA"/>
            </a:solidFill>
            <a:ln cap="sq">
              <a:noFill/>
              <a:prstDash val="solid"/>
              <a:miter/>
            </a:ln>
          </p:spPr>
        </p:sp>
        <p:sp>
          <p:nvSpPr>
            <p:cNvPr name="TextBox 4" id="4"/>
            <p:cNvSpPr txBox="true"/>
            <p:nvPr/>
          </p:nvSpPr>
          <p:spPr>
            <a:xfrm>
              <a:off x="0" y="-38100"/>
              <a:ext cx="4016429" cy="457793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42267" y="1691775"/>
            <a:ext cx="6676595" cy="781650"/>
          </a:xfrm>
          <a:custGeom>
            <a:avLst/>
            <a:gdLst/>
            <a:ahLst/>
            <a:cxnLst/>
            <a:rect r="r" b="b" t="t" l="l"/>
            <a:pathLst>
              <a:path h="781650" w="6676595">
                <a:moveTo>
                  <a:pt x="0" y="0"/>
                </a:moveTo>
                <a:lnTo>
                  <a:pt x="6676595" y="0"/>
                </a:lnTo>
                <a:lnTo>
                  <a:pt x="6676595" y="781650"/>
                </a:lnTo>
                <a:lnTo>
                  <a:pt x="0" y="781650"/>
                </a:lnTo>
                <a:lnTo>
                  <a:pt x="0" y="0"/>
                </a:lnTo>
                <a:close/>
              </a:path>
            </a:pathLst>
          </a:custGeom>
          <a:blipFill>
            <a:blip r:embed="rId2"/>
            <a:stretch>
              <a:fillRect l="-131587" t="-620403" r="-136645" b="-930891"/>
            </a:stretch>
          </a:blipFill>
        </p:spPr>
      </p:sp>
      <p:sp>
        <p:nvSpPr>
          <p:cNvPr name="Freeform 6" id="6"/>
          <p:cNvSpPr/>
          <p:nvPr/>
        </p:nvSpPr>
        <p:spPr>
          <a:xfrm flipH="false" flipV="false" rot="0">
            <a:off x="1028700" y="3951925"/>
            <a:ext cx="6673068" cy="889466"/>
          </a:xfrm>
          <a:custGeom>
            <a:avLst/>
            <a:gdLst/>
            <a:ahLst/>
            <a:cxnLst/>
            <a:rect r="r" b="b" t="t" l="l"/>
            <a:pathLst>
              <a:path h="889466" w="6673068">
                <a:moveTo>
                  <a:pt x="0" y="0"/>
                </a:moveTo>
                <a:lnTo>
                  <a:pt x="6673068" y="0"/>
                </a:lnTo>
                <a:lnTo>
                  <a:pt x="6673068" y="889466"/>
                </a:lnTo>
                <a:lnTo>
                  <a:pt x="0" y="889466"/>
                </a:lnTo>
                <a:lnTo>
                  <a:pt x="0" y="0"/>
                </a:lnTo>
                <a:close/>
              </a:path>
            </a:pathLst>
          </a:custGeom>
          <a:blipFill>
            <a:blip r:embed="rId2"/>
            <a:stretch>
              <a:fillRect l="-139782" t="-1299614" r="-151090" b="-139925"/>
            </a:stretch>
          </a:blipFill>
        </p:spPr>
      </p:sp>
      <p:sp>
        <p:nvSpPr>
          <p:cNvPr name="Freeform 7" id="7"/>
          <p:cNvSpPr/>
          <p:nvPr/>
        </p:nvSpPr>
        <p:spPr>
          <a:xfrm flipH="false" flipV="false" rot="0">
            <a:off x="1028700" y="6315226"/>
            <a:ext cx="7754549" cy="798963"/>
          </a:xfrm>
          <a:custGeom>
            <a:avLst/>
            <a:gdLst/>
            <a:ahLst/>
            <a:cxnLst/>
            <a:rect r="r" b="b" t="t" l="l"/>
            <a:pathLst>
              <a:path h="798963" w="7754549">
                <a:moveTo>
                  <a:pt x="0" y="0"/>
                </a:moveTo>
                <a:lnTo>
                  <a:pt x="7754549" y="0"/>
                </a:lnTo>
                <a:lnTo>
                  <a:pt x="7754549" y="798964"/>
                </a:lnTo>
                <a:lnTo>
                  <a:pt x="0" y="798964"/>
                </a:lnTo>
                <a:lnTo>
                  <a:pt x="0" y="0"/>
                </a:lnTo>
                <a:close/>
              </a:path>
            </a:pathLst>
          </a:custGeom>
          <a:blipFill>
            <a:blip r:embed="rId3"/>
            <a:stretch>
              <a:fillRect l="-65125" t="-612756" r="-60309" b="-435953"/>
            </a:stretch>
          </a:blipFill>
        </p:spPr>
      </p:sp>
      <p:sp>
        <p:nvSpPr>
          <p:cNvPr name="Freeform 8" id="8"/>
          <p:cNvSpPr/>
          <p:nvPr/>
        </p:nvSpPr>
        <p:spPr>
          <a:xfrm flipH="false" flipV="false" rot="0">
            <a:off x="9642882" y="1691775"/>
            <a:ext cx="7616418" cy="796440"/>
          </a:xfrm>
          <a:custGeom>
            <a:avLst/>
            <a:gdLst/>
            <a:ahLst/>
            <a:cxnLst/>
            <a:rect r="r" b="b" t="t" l="l"/>
            <a:pathLst>
              <a:path h="796440" w="7616418">
                <a:moveTo>
                  <a:pt x="0" y="0"/>
                </a:moveTo>
                <a:lnTo>
                  <a:pt x="7616418" y="0"/>
                </a:lnTo>
                <a:lnTo>
                  <a:pt x="7616418" y="796440"/>
                </a:lnTo>
                <a:lnTo>
                  <a:pt x="0" y="796440"/>
                </a:lnTo>
                <a:lnTo>
                  <a:pt x="0" y="0"/>
                </a:lnTo>
                <a:close/>
              </a:path>
            </a:pathLst>
          </a:custGeom>
          <a:blipFill>
            <a:blip r:embed="rId4"/>
            <a:stretch>
              <a:fillRect l="-69601" t="-614972" r="-64878" b="-462262"/>
            </a:stretch>
          </a:blipFill>
        </p:spPr>
      </p:sp>
      <p:grpSp>
        <p:nvGrpSpPr>
          <p:cNvPr name="Group 9" id="9"/>
          <p:cNvGrpSpPr/>
          <p:nvPr/>
        </p:nvGrpSpPr>
        <p:grpSpPr>
          <a:xfrm rot="0">
            <a:off x="1042267" y="7923815"/>
            <a:ext cx="7622922" cy="1504632"/>
            <a:chOff x="0" y="0"/>
            <a:chExt cx="10163896" cy="2006176"/>
          </a:xfrm>
        </p:grpSpPr>
        <p:sp>
          <p:nvSpPr>
            <p:cNvPr name="Freeform 10" id="10"/>
            <p:cNvSpPr/>
            <p:nvPr/>
          </p:nvSpPr>
          <p:spPr>
            <a:xfrm flipH="false" flipV="false" rot="0">
              <a:off x="8672" y="884100"/>
              <a:ext cx="10155224" cy="1122076"/>
            </a:xfrm>
            <a:custGeom>
              <a:avLst/>
              <a:gdLst/>
              <a:ahLst/>
              <a:cxnLst/>
              <a:rect r="r" b="b" t="t" l="l"/>
              <a:pathLst>
                <a:path h="1122076" w="10155224">
                  <a:moveTo>
                    <a:pt x="0" y="0"/>
                  </a:moveTo>
                  <a:lnTo>
                    <a:pt x="10155224" y="0"/>
                  </a:lnTo>
                  <a:lnTo>
                    <a:pt x="10155224" y="1122076"/>
                  </a:lnTo>
                  <a:lnTo>
                    <a:pt x="0" y="1122076"/>
                  </a:lnTo>
                  <a:lnTo>
                    <a:pt x="0" y="0"/>
                  </a:lnTo>
                  <a:close/>
                </a:path>
              </a:pathLst>
            </a:custGeom>
            <a:blipFill>
              <a:blip r:embed="rId5"/>
              <a:stretch>
                <a:fillRect l="-83998" t="-1095449" r="-80685" b="-62185"/>
              </a:stretch>
            </a:blipFill>
          </p:spPr>
        </p:sp>
        <p:sp>
          <p:nvSpPr>
            <p:cNvPr name="TextBox 11" id="11"/>
            <p:cNvSpPr txBox="true"/>
            <p:nvPr/>
          </p:nvSpPr>
          <p:spPr>
            <a:xfrm rot="0">
              <a:off x="0" y="-57150"/>
              <a:ext cx="9740704" cy="612563"/>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7. MENGHAPUS KOLOM</a:t>
              </a:r>
            </a:p>
          </p:txBody>
        </p:sp>
      </p:grpSp>
      <p:sp>
        <p:nvSpPr>
          <p:cNvPr name="Freeform 12" id="12"/>
          <p:cNvSpPr/>
          <p:nvPr/>
        </p:nvSpPr>
        <p:spPr>
          <a:xfrm flipH="false" flipV="false" rot="0">
            <a:off x="9642882" y="3951925"/>
            <a:ext cx="7616418" cy="897497"/>
          </a:xfrm>
          <a:custGeom>
            <a:avLst/>
            <a:gdLst/>
            <a:ahLst/>
            <a:cxnLst/>
            <a:rect r="r" b="b" t="t" l="l"/>
            <a:pathLst>
              <a:path h="897497" w="7616418">
                <a:moveTo>
                  <a:pt x="0" y="0"/>
                </a:moveTo>
                <a:lnTo>
                  <a:pt x="7616418" y="0"/>
                </a:lnTo>
                <a:lnTo>
                  <a:pt x="7616418" y="897497"/>
                </a:lnTo>
                <a:lnTo>
                  <a:pt x="0" y="897497"/>
                </a:lnTo>
                <a:lnTo>
                  <a:pt x="0" y="0"/>
                </a:lnTo>
                <a:close/>
              </a:path>
            </a:pathLst>
          </a:custGeom>
          <a:blipFill>
            <a:blip r:embed="rId6"/>
            <a:stretch>
              <a:fillRect l="-127343" t="-506033" r="-124531" b="-961677"/>
            </a:stretch>
          </a:blipFill>
        </p:spPr>
      </p:sp>
      <p:sp>
        <p:nvSpPr>
          <p:cNvPr name="Freeform 13" id="13"/>
          <p:cNvSpPr/>
          <p:nvPr/>
        </p:nvSpPr>
        <p:spPr>
          <a:xfrm flipH="false" flipV="false" rot="0">
            <a:off x="9642882" y="6313732"/>
            <a:ext cx="7616418" cy="394747"/>
          </a:xfrm>
          <a:custGeom>
            <a:avLst/>
            <a:gdLst/>
            <a:ahLst/>
            <a:cxnLst/>
            <a:rect r="r" b="b" t="t" l="l"/>
            <a:pathLst>
              <a:path h="394747" w="7616418">
                <a:moveTo>
                  <a:pt x="0" y="0"/>
                </a:moveTo>
                <a:lnTo>
                  <a:pt x="7616418" y="0"/>
                </a:lnTo>
                <a:lnTo>
                  <a:pt x="7616418" y="394747"/>
                </a:lnTo>
                <a:lnTo>
                  <a:pt x="0" y="394747"/>
                </a:lnTo>
                <a:lnTo>
                  <a:pt x="0" y="0"/>
                </a:lnTo>
                <a:close/>
              </a:path>
            </a:pathLst>
          </a:custGeom>
          <a:blipFill>
            <a:blip r:embed="rId6"/>
            <a:stretch>
              <a:fillRect l="-167190" t="-3616195" r="-194073" b="-956211"/>
            </a:stretch>
          </a:blipFill>
        </p:spPr>
      </p:sp>
      <p:sp>
        <p:nvSpPr>
          <p:cNvPr name="Freeform 14" id="14"/>
          <p:cNvSpPr/>
          <p:nvPr/>
        </p:nvSpPr>
        <p:spPr>
          <a:xfrm flipH="false" flipV="false" rot="0">
            <a:off x="9642882" y="6956129"/>
            <a:ext cx="7616418" cy="2053126"/>
          </a:xfrm>
          <a:custGeom>
            <a:avLst/>
            <a:gdLst/>
            <a:ahLst/>
            <a:cxnLst/>
            <a:rect r="r" b="b" t="t" l="l"/>
            <a:pathLst>
              <a:path h="2053126" w="7616418">
                <a:moveTo>
                  <a:pt x="0" y="0"/>
                </a:moveTo>
                <a:lnTo>
                  <a:pt x="7616418" y="0"/>
                </a:lnTo>
                <a:lnTo>
                  <a:pt x="7616418" y="2053126"/>
                </a:lnTo>
                <a:lnTo>
                  <a:pt x="0" y="2053126"/>
                </a:lnTo>
                <a:lnTo>
                  <a:pt x="0" y="0"/>
                </a:lnTo>
                <a:close/>
              </a:path>
            </a:pathLst>
          </a:custGeom>
          <a:blipFill>
            <a:blip r:embed="rId6"/>
            <a:stretch>
              <a:fillRect l="-171577" t="-784015" r="-200783" b="-35944"/>
            </a:stretch>
          </a:blipFill>
        </p:spPr>
      </p:sp>
      <p:sp>
        <p:nvSpPr>
          <p:cNvPr name="TextBox 15" id="15"/>
          <p:cNvSpPr txBox="true"/>
          <p:nvPr/>
        </p:nvSpPr>
        <p:spPr>
          <a:xfrm rot="0">
            <a:off x="1042267" y="971550"/>
            <a:ext cx="6673068" cy="473592"/>
          </a:xfrm>
          <a:prstGeom prst="rect">
            <a:avLst/>
          </a:prstGeom>
        </p:spPr>
        <p:txBody>
          <a:bodyPr anchor="t" rtlCol="false" tIns="0" lIns="0" bIns="0" rIns="0">
            <a:spAutoFit/>
          </a:bodyPr>
          <a:lstStyle/>
          <a:p>
            <a:pPr algn="l">
              <a:lnSpc>
                <a:spcPts val="3646"/>
              </a:lnSpc>
            </a:pPr>
            <a:r>
              <a:rPr lang="en-US" b="true" sz="2604">
                <a:solidFill>
                  <a:srgbClr val="343F56"/>
                </a:solidFill>
                <a:latin typeface="Hagrid Heavy"/>
                <a:ea typeface="Hagrid Heavy"/>
                <a:cs typeface="Hagrid Heavy"/>
                <a:sym typeface="Hagrid Heavy"/>
              </a:rPr>
              <a:t>4. MENAMBAH KOLOM</a:t>
            </a:r>
          </a:p>
        </p:txBody>
      </p:sp>
      <p:sp>
        <p:nvSpPr>
          <p:cNvPr name="TextBox 16" id="16"/>
          <p:cNvSpPr txBox="true"/>
          <p:nvPr/>
        </p:nvSpPr>
        <p:spPr>
          <a:xfrm rot="0">
            <a:off x="1028700" y="3230565"/>
            <a:ext cx="7305528" cy="47371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 MERUBAH TIPE DATA</a:t>
            </a:r>
          </a:p>
        </p:txBody>
      </p:sp>
      <p:sp>
        <p:nvSpPr>
          <p:cNvPr name="TextBox 17" id="17"/>
          <p:cNvSpPr txBox="true"/>
          <p:nvPr/>
        </p:nvSpPr>
        <p:spPr>
          <a:xfrm rot="0">
            <a:off x="1042267" y="5593866"/>
            <a:ext cx="7754549" cy="47371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6. MEMBERI NILAI DEFAULT PADA KOLOM</a:t>
            </a:r>
          </a:p>
        </p:txBody>
      </p:sp>
      <p:sp>
        <p:nvSpPr>
          <p:cNvPr name="TextBox 18" id="18"/>
          <p:cNvSpPr txBox="true"/>
          <p:nvPr/>
        </p:nvSpPr>
        <p:spPr>
          <a:xfrm rot="0">
            <a:off x="9642882" y="971550"/>
            <a:ext cx="7305528" cy="473710"/>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8. MERUBAH NAMA KOLOM</a:t>
            </a:r>
          </a:p>
        </p:txBody>
      </p:sp>
      <p:sp>
        <p:nvSpPr>
          <p:cNvPr name="TextBox 19" id="19"/>
          <p:cNvSpPr txBox="true"/>
          <p:nvPr/>
        </p:nvSpPr>
        <p:spPr>
          <a:xfrm rot="0">
            <a:off x="9642882" y="3230565"/>
            <a:ext cx="7305528" cy="473710"/>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9. MENAMBAHKAN PRIMARY KEY</a:t>
            </a:r>
          </a:p>
        </p:txBody>
      </p:sp>
      <p:sp>
        <p:nvSpPr>
          <p:cNvPr name="TextBox 20" id="20"/>
          <p:cNvSpPr txBox="true"/>
          <p:nvPr/>
        </p:nvSpPr>
        <p:spPr>
          <a:xfrm rot="0">
            <a:off x="9642882" y="5592372"/>
            <a:ext cx="8645118" cy="473710"/>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10. MENAMPILKAN ENGINE YANG DIGUNAKAN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grpSp>
        <p:nvGrpSpPr>
          <p:cNvPr name="Group 2" id="2"/>
          <p:cNvGrpSpPr/>
          <p:nvPr/>
        </p:nvGrpSpPr>
        <p:grpSpPr>
          <a:xfrm rot="0">
            <a:off x="-386397" y="-218285"/>
            <a:ext cx="9530397" cy="10772366"/>
            <a:chOff x="0" y="0"/>
            <a:chExt cx="4016429" cy="4539836"/>
          </a:xfrm>
        </p:grpSpPr>
        <p:sp>
          <p:nvSpPr>
            <p:cNvPr name="Freeform 3" id="3"/>
            <p:cNvSpPr/>
            <p:nvPr/>
          </p:nvSpPr>
          <p:spPr>
            <a:xfrm flipH="false" flipV="false" rot="0">
              <a:off x="0" y="0"/>
              <a:ext cx="4016428" cy="4539836"/>
            </a:xfrm>
            <a:custGeom>
              <a:avLst/>
              <a:gdLst/>
              <a:ahLst/>
              <a:cxnLst/>
              <a:rect r="r" b="b" t="t" l="l"/>
              <a:pathLst>
                <a:path h="4539836" w="4016428">
                  <a:moveTo>
                    <a:pt x="0" y="0"/>
                  </a:moveTo>
                  <a:lnTo>
                    <a:pt x="4016428" y="0"/>
                  </a:lnTo>
                  <a:lnTo>
                    <a:pt x="4016428" y="4539836"/>
                  </a:lnTo>
                  <a:lnTo>
                    <a:pt x="0" y="4539836"/>
                  </a:lnTo>
                  <a:close/>
                </a:path>
              </a:pathLst>
            </a:custGeom>
            <a:solidFill>
              <a:srgbClr val="F5E6CA"/>
            </a:solidFill>
            <a:ln cap="sq">
              <a:noFill/>
              <a:prstDash val="solid"/>
              <a:miter/>
            </a:ln>
          </p:spPr>
        </p:sp>
        <p:sp>
          <p:nvSpPr>
            <p:cNvPr name="TextBox 4" id="4"/>
            <p:cNvSpPr txBox="true"/>
            <p:nvPr/>
          </p:nvSpPr>
          <p:spPr>
            <a:xfrm>
              <a:off x="0" y="-38100"/>
              <a:ext cx="4016429" cy="457793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42267" y="1691775"/>
            <a:ext cx="7410038" cy="690888"/>
          </a:xfrm>
          <a:custGeom>
            <a:avLst/>
            <a:gdLst/>
            <a:ahLst/>
            <a:cxnLst/>
            <a:rect r="r" b="b" t="t" l="l"/>
            <a:pathLst>
              <a:path h="690888" w="7410038">
                <a:moveTo>
                  <a:pt x="0" y="0"/>
                </a:moveTo>
                <a:lnTo>
                  <a:pt x="7410038" y="0"/>
                </a:lnTo>
                <a:lnTo>
                  <a:pt x="7410038" y="690889"/>
                </a:lnTo>
                <a:lnTo>
                  <a:pt x="0" y="690889"/>
                </a:lnTo>
                <a:lnTo>
                  <a:pt x="0" y="0"/>
                </a:lnTo>
                <a:close/>
              </a:path>
            </a:pathLst>
          </a:custGeom>
          <a:blipFill>
            <a:blip r:embed="rId2"/>
            <a:stretch>
              <a:fillRect l="-75869" t="-648788" r="-71294" b="-642947"/>
            </a:stretch>
          </a:blipFill>
        </p:spPr>
      </p:sp>
      <p:sp>
        <p:nvSpPr>
          <p:cNvPr name="Freeform 6" id="6"/>
          <p:cNvSpPr/>
          <p:nvPr/>
        </p:nvSpPr>
        <p:spPr>
          <a:xfrm flipH="false" flipV="false" rot="0">
            <a:off x="1042267" y="4079048"/>
            <a:ext cx="7423605" cy="770374"/>
          </a:xfrm>
          <a:custGeom>
            <a:avLst/>
            <a:gdLst/>
            <a:ahLst/>
            <a:cxnLst/>
            <a:rect r="r" b="b" t="t" l="l"/>
            <a:pathLst>
              <a:path h="770374" w="7423605">
                <a:moveTo>
                  <a:pt x="0" y="0"/>
                </a:moveTo>
                <a:lnTo>
                  <a:pt x="7423605" y="0"/>
                </a:lnTo>
                <a:lnTo>
                  <a:pt x="7423605" y="770374"/>
                </a:lnTo>
                <a:lnTo>
                  <a:pt x="0" y="770374"/>
                </a:lnTo>
                <a:lnTo>
                  <a:pt x="0" y="0"/>
                </a:lnTo>
                <a:close/>
              </a:path>
            </a:pathLst>
          </a:custGeom>
          <a:blipFill>
            <a:blip r:embed="rId3"/>
            <a:stretch>
              <a:fillRect l="0" t="0" r="0" b="0"/>
            </a:stretch>
          </a:blipFill>
        </p:spPr>
      </p:sp>
      <p:sp>
        <p:nvSpPr>
          <p:cNvPr name="Freeform 7" id="7"/>
          <p:cNvSpPr/>
          <p:nvPr/>
        </p:nvSpPr>
        <p:spPr>
          <a:xfrm flipH="false" flipV="false" rot="0">
            <a:off x="9739289" y="1691775"/>
            <a:ext cx="7423605" cy="382964"/>
          </a:xfrm>
          <a:custGeom>
            <a:avLst/>
            <a:gdLst/>
            <a:ahLst/>
            <a:cxnLst/>
            <a:rect r="r" b="b" t="t" l="l"/>
            <a:pathLst>
              <a:path h="382964" w="7423605">
                <a:moveTo>
                  <a:pt x="0" y="0"/>
                </a:moveTo>
                <a:lnTo>
                  <a:pt x="7423604" y="0"/>
                </a:lnTo>
                <a:lnTo>
                  <a:pt x="7423604" y="382964"/>
                </a:lnTo>
                <a:lnTo>
                  <a:pt x="0" y="382964"/>
                </a:lnTo>
                <a:lnTo>
                  <a:pt x="0" y="0"/>
                </a:lnTo>
                <a:close/>
              </a:path>
            </a:pathLst>
          </a:custGeom>
          <a:blipFill>
            <a:blip r:embed="rId4"/>
            <a:stretch>
              <a:fillRect l="0" t="0" r="0" b="0"/>
            </a:stretch>
          </a:blipFill>
        </p:spPr>
      </p:sp>
      <p:sp>
        <p:nvSpPr>
          <p:cNvPr name="Freeform 8" id="8"/>
          <p:cNvSpPr/>
          <p:nvPr/>
        </p:nvSpPr>
        <p:spPr>
          <a:xfrm flipH="false" flipV="false" rot="0">
            <a:off x="9739289" y="2322724"/>
            <a:ext cx="7423605" cy="2763102"/>
          </a:xfrm>
          <a:custGeom>
            <a:avLst/>
            <a:gdLst/>
            <a:ahLst/>
            <a:cxnLst/>
            <a:rect r="r" b="b" t="t" l="l"/>
            <a:pathLst>
              <a:path h="2763102" w="7423605">
                <a:moveTo>
                  <a:pt x="0" y="0"/>
                </a:moveTo>
                <a:lnTo>
                  <a:pt x="7423604" y="0"/>
                </a:lnTo>
                <a:lnTo>
                  <a:pt x="7423604" y="2763102"/>
                </a:lnTo>
                <a:lnTo>
                  <a:pt x="0" y="2763102"/>
                </a:lnTo>
                <a:lnTo>
                  <a:pt x="0" y="0"/>
                </a:lnTo>
                <a:close/>
              </a:path>
            </a:pathLst>
          </a:custGeom>
          <a:blipFill>
            <a:blip r:embed="rId5"/>
            <a:stretch>
              <a:fillRect l="0" t="-490" r="-182" b="-490"/>
            </a:stretch>
          </a:blipFill>
        </p:spPr>
      </p:sp>
      <p:sp>
        <p:nvSpPr>
          <p:cNvPr name="Freeform 9" id="9"/>
          <p:cNvSpPr/>
          <p:nvPr/>
        </p:nvSpPr>
        <p:spPr>
          <a:xfrm flipH="false" flipV="false" rot="0">
            <a:off x="9739289" y="6325515"/>
            <a:ext cx="7423605" cy="945103"/>
          </a:xfrm>
          <a:custGeom>
            <a:avLst/>
            <a:gdLst/>
            <a:ahLst/>
            <a:cxnLst/>
            <a:rect r="r" b="b" t="t" l="l"/>
            <a:pathLst>
              <a:path h="945103" w="7423605">
                <a:moveTo>
                  <a:pt x="0" y="0"/>
                </a:moveTo>
                <a:lnTo>
                  <a:pt x="7423604" y="0"/>
                </a:lnTo>
                <a:lnTo>
                  <a:pt x="7423604" y="945103"/>
                </a:lnTo>
                <a:lnTo>
                  <a:pt x="0" y="945103"/>
                </a:lnTo>
                <a:lnTo>
                  <a:pt x="0" y="0"/>
                </a:lnTo>
                <a:close/>
              </a:path>
            </a:pathLst>
          </a:custGeom>
          <a:blipFill>
            <a:blip r:embed="rId6"/>
            <a:stretch>
              <a:fillRect l="-1298" t="0" r="-1298" b="0"/>
            </a:stretch>
          </a:blipFill>
        </p:spPr>
      </p:sp>
      <p:sp>
        <p:nvSpPr>
          <p:cNvPr name="Freeform 10" id="10"/>
          <p:cNvSpPr/>
          <p:nvPr/>
        </p:nvSpPr>
        <p:spPr>
          <a:xfrm flipH="false" flipV="false" rot="0">
            <a:off x="1028700" y="5441080"/>
            <a:ext cx="7437172" cy="836433"/>
          </a:xfrm>
          <a:custGeom>
            <a:avLst/>
            <a:gdLst/>
            <a:ahLst/>
            <a:cxnLst/>
            <a:rect r="r" b="b" t="t" l="l"/>
            <a:pathLst>
              <a:path h="836433" w="7437172">
                <a:moveTo>
                  <a:pt x="0" y="0"/>
                </a:moveTo>
                <a:lnTo>
                  <a:pt x="7437172" y="0"/>
                </a:lnTo>
                <a:lnTo>
                  <a:pt x="7437172" y="836433"/>
                </a:lnTo>
                <a:lnTo>
                  <a:pt x="0" y="836433"/>
                </a:lnTo>
                <a:lnTo>
                  <a:pt x="0" y="0"/>
                </a:lnTo>
                <a:close/>
              </a:path>
            </a:pathLst>
          </a:custGeom>
          <a:blipFill>
            <a:blip r:embed="rId7"/>
            <a:stretch>
              <a:fillRect l="0" t="-91" r="-1405" b="-91"/>
            </a:stretch>
          </a:blipFill>
        </p:spPr>
      </p:sp>
      <p:sp>
        <p:nvSpPr>
          <p:cNvPr name="TextBox 11" id="11"/>
          <p:cNvSpPr txBox="true"/>
          <p:nvPr/>
        </p:nvSpPr>
        <p:spPr>
          <a:xfrm rot="0">
            <a:off x="1042267" y="971550"/>
            <a:ext cx="7622922" cy="473592"/>
          </a:xfrm>
          <a:prstGeom prst="rect">
            <a:avLst/>
          </a:prstGeom>
        </p:spPr>
        <p:txBody>
          <a:bodyPr anchor="t" rtlCol="false" tIns="0" lIns="0" bIns="0" rIns="0">
            <a:spAutoFit/>
          </a:bodyPr>
          <a:lstStyle/>
          <a:p>
            <a:pPr algn="l">
              <a:lnSpc>
                <a:spcPts val="3646"/>
              </a:lnSpc>
            </a:pPr>
            <a:r>
              <a:rPr lang="en-US" b="true" sz="2604">
                <a:solidFill>
                  <a:srgbClr val="343F56"/>
                </a:solidFill>
                <a:latin typeface="Hagrid Heavy"/>
                <a:ea typeface="Hagrid Heavy"/>
                <a:cs typeface="Hagrid Heavy"/>
                <a:sym typeface="Hagrid Heavy"/>
              </a:rPr>
              <a:t>11.  MENAMBAH KOLOM SETELAH KOLOM</a:t>
            </a:r>
          </a:p>
        </p:txBody>
      </p:sp>
      <p:sp>
        <p:nvSpPr>
          <p:cNvPr name="TextBox 12" id="12"/>
          <p:cNvSpPr txBox="true"/>
          <p:nvPr/>
        </p:nvSpPr>
        <p:spPr>
          <a:xfrm rot="0">
            <a:off x="1028700" y="3230565"/>
            <a:ext cx="7305528" cy="47371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12. MEMBUAT INDEX</a:t>
            </a:r>
          </a:p>
        </p:txBody>
      </p:sp>
      <p:sp>
        <p:nvSpPr>
          <p:cNvPr name="TextBox 13" id="13"/>
          <p:cNvSpPr txBox="true"/>
          <p:nvPr/>
        </p:nvSpPr>
        <p:spPr>
          <a:xfrm rot="0">
            <a:off x="9798327" y="5593866"/>
            <a:ext cx="7305528" cy="473710"/>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14. MENGHAPUS INDEX</a:t>
            </a:r>
          </a:p>
        </p:txBody>
      </p:sp>
      <p:sp>
        <p:nvSpPr>
          <p:cNvPr name="TextBox 14" id="14"/>
          <p:cNvSpPr txBox="true"/>
          <p:nvPr/>
        </p:nvSpPr>
        <p:spPr>
          <a:xfrm rot="0">
            <a:off x="9857366" y="960890"/>
            <a:ext cx="7305528" cy="473710"/>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13. MENAMPILKAN INDEX</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5E6CA"/>
        </a:solidFill>
      </p:bgPr>
    </p:bg>
    <p:spTree>
      <p:nvGrpSpPr>
        <p:cNvPr id="1" name=""/>
        <p:cNvGrpSpPr/>
        <p:nvPr/>
      </p:nvGrpSpPr>
      <p:grpSpPr>
        <a:xfrm>
          <a:off x="0" y="0"/>
          <a:ext cx="0" cy="0"/>
          <a:chOff x="0" y="0"/>
          <a:chExt cx="0" cy="0"/>
        </a:xfrm>
      </p:grpSpPr>
      <p:sp>
        <p:nvSpPr>
          <p:cNvPr name="TextBox 2" id="2"/>
          <p:cNvSpPr txBox="true"/>
          <p:nvPr/>
        </p:nvSpPr>
        <p:spPr>
          <a:xfrm rot="0">
            <a:off x="3239097" y="3610612"/>
            <a:ext cx="11809806" cy="2846701"/>
          </a:xfrm>
          <a:prstGeom prst="rect">
            <a:avLst/>
          </a:prstGeom>
        </p:spPr>
        <p:txBody>
          <a:bodyPr anchor="t" rtlCol="false" tIns="0" lIns="0" bIns="0" rIns="0">
            <a:spAutoFit/>
          </a:bodyPr>
          <a:lstStyle/>
          <a:p>
            <a:pPr algn="ctr">
              <a:lnSpc>
                <a:spcPts val="15119"/>
              </a:lnSpc>
            </a:pPr>
            <a:r>
              <a:rPr lang="en-US" b="true" sz="10799">
                <a:solidFill>
                  <a:srgbClr val="343F56"/>
                </a:solidFill>
                <a:latin typeface="Hagrid Heavy"/>
                <a:ea typeface="Hagrid Heavy"/>
                <a:cs typeface="Hagrid Heavy"/>
                <a:sym typeface="Hagrid Heavy"/>
              </a:rPr>
              <a:t>DML</a:t>
            </a:r>
          </a:p>
          <a:p>
            <a:pPr algn="ctr">
              <a:lnSpc>
                <a:spcPts val="6020"/>
              </a:lnSpc>
            </a:pPr>
            <a:r>
              <a:rPr lang="en-US" b="true" sz="4300">
                <a:solidFill>
                  <a:srgbClr val="343F56"/>
                </a:solidFill>
                <a:latin typeface="Hagrid Heavy"/>
                <a:ea typeface="Hagrid Heavy"/>
                <a:cs typeface="Hagrid Heavy"/>
                <a:sym typeface="Hagrid Heavy"/>
              </a:rPr>
              <a:t>(DATA MANIPULATION LANGUAGE)</a:t>
            </a:r>
          </a:p>
        </p:txBody>
      </p:sp>
      <p:sp>
        <p:nvSpPr>
          <p:cNvPr name="TextBox 3" id="3"/>
          <p:cNvSpPr txBox="true"/>
          <p:nvPr/>
        </p:nvSpPr>
        <p:spPr>
          <a:xfrm rot="0">
            <a:off x="1869773" y="1136187"/>
            <a:ext cx="3582966" cy="401319"/>
          </a:xfrm>
          <a:prstGeom prst="rect">
            <a:avLst/>
          </a:prstGeom>
        </p:spPr>
        <p:txBody>
          <a:bodyPr anchor="t" rtlCol="false" tIns="0" lIns="0" bIns="0" rIns="0">
            <a:spAutoFit/>
          </a:bodyPr>
          <a:lstStyle/>
          <a:p>
            <a:pPr algn="l">
              <a:lnSpc>
                <a:spcPts val="3080"/>
              </a:lnSpc>
            </a:pPr>
            <a:r>
              <a:rPr lang="en-US" sz="2200" b="true">
                <a:solidFill>
                  <a:srgbClr val="343F56"/>
                </a:solidFill>
                <a:latin typeface="Hagrid Ultra-Bold"/>
                <a:ea typeface="Hagrid Ultra-Bold"/>
                <a:cs typeface="Hagrid Ultra-Bold"/>
                <a:sym typeface="Hagrid Ultra-Bold"/>
              </a:rPr>
              <a:t>DML</a:t>
            </a:r>
          </a:p>
        </p:txBody>
      </p:sp>
      <p:sp>
        <p:nvSpPr>
          <p:cNvPr name="AutoShape 4" id="4"/>
          <p:cNvSpPr/>
          <p:nvPr/>
        </p:nvSpPr>
        <p:spPr>
          <a:xfrm rot="0">
            <a:off x="5727469" y="1351134"/>
            <a:ext cx="11531831" cy="0"/>
          </a:xfrm>
          <a:prstGeom prst="line">
            <a:avLst/>
          </a:prstGeom>
          <a:ln cap="flat" w="38100">
            <a:solidFill>
              <a:srgbClr val="343F56"/>
            </a:solidFill>
            <a:prstDash val="solid"/>
            <a:headEnd type="none" len="sm" w="sm"/>
            <a:tailEnd type="none" len="sm" w="sm"/>
          </a:ln>
        </p:spPr>
      </p:sp>
      <p:grpSp>
        <p:nvGrpSpPr>
          <p:cNvPr name="Group 5" id="5"/>
          <p:cNvGrpSpPr/>
          <p:nvPr/>
        </p:nvGrpSpPr>
        <p:grpSpPr>
          <a:xfrm rot="0">
            <a:off x="1031218" y="8345443"/>
            <a:ext cx="16228082" cy="912857"/>
            <a:chOff x="0" y="0"/>
            <a:chExt cx="3964388" cy="223003"/>
          </a:xfrm>
        </p:grpSpPr>
        <p:sp>
          <p:nvSpPr>
            <p:cNvPr name="Freeform 6" id="6"/>
            <p:cNvSpPr/>
            <p:nvPr/>
          </p:nvSpPr>
          <p:spPr>
            <a:xfrm flipH="false" flipV="false" rot="0">
              <a:off x="0" y="0"/>
              <a:ext cx="3964388" cy="223003"/>
            </a:xfrm>
            <a:custGeom>
              <a:avLst/>
              <a:gdLst/>
              <a:ahLst/>
              <a:cxnLst/>
              <a:rect r="r" b="b" t="t" l="l"/>
              <a:pathLst>
                <a:path h="223003" w="3964388">
                  <a:moveTo>
                    <a:pt x="0" y="0"/>
                  </a:moveTo>
                  <a:lnTo>
                    <a:pt x="3964388" y="0"/>
                  </a:lnTo>
                  <a:lnTo>
                    <a:pt x="3964388" y="223003"/>
                  </a:lnTo>
                  <a:lnTo>
                    <a:pt x="0" y="223003"/>
                  </a:lnTo>
                  <a:close/>
                </a:path>
              </a:pathLst>
            </a:custGeom>
            <a:solidFill>
              <a:srgbClr val="343F56"/>
            </a:solidFill>
          </p:spPr>
        </p:sp>
        <p:sp>
          <p:nvSpPr>
            <p:cNvPr name="TextBox 7" id="7"/>
            <p:cNvSpPr txBox="true"/>
            <p:nvPr/>
          </p:nvSpPr>
          <p:spPr>
            <a:xfrm>
              <a:off x="0" y="-38100"/>
              <a:ext cx="3964388" cy="26110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07229" y="8558505"/>
            <a:ext cx="12562381" cy="486733"/>
            <a:chOff x="0" y="0"/>
            <a:chExt cx="16749841" cy="648978"/>
          </a:xfrm>
        </p:grpSpPr>
        <p:grpSp>
          <p:nvGrpSpPr>
            <p:cNvPr name="Group 9" id="9"/>
            <p:cNvGrpSpPr/>
            <p:nvPr/>
          </p:nvGrpSpPr>
          <p:grpSpPr>
            <a:xfrm rot="0">
              <a:off x="0" y="0"/>
              <a:ext cx="741689" cy="648978"/>
              <a:chOff x="0" y="0"/>
              <a:chExt cx="812800" cy="711200"/>
            </a:xfrm>
          </p:grpSpPr>
          <p:sp>
            <p:nvSpPr>
              <p:cNvPr name="Freeform 10" id="10"/>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F5E6CA"/>
              </a:solidFill>
            </p:spPr>
          </p:sp>
          <p:sp>
            <p:nvSpPr>
              <p:cNvPr name="TextBox 11" id="11"/>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142162" y="51228"/>
              <a:ext cx="15607679" cy="501075"/>
            </a:xfrm>
            <a:prstGeom prst="rect">
              <a:avLst/>
            </a:prstGeom>
          </p:spPr>
          <p:txBody>
            <a:bodyPr anchor="t" rtlCol="false" tIns="0" lIns="0" bIns="0" rIns="0">
              <a:spAutoFit/>
            </a:bodyPr>
            <a:lstStyle/>
            <a:p>
              <a:pPr algn="l">
                <a:lnSpc>
                  <a:spcPts val="3080"/>
                </a:lnSpc>
              </a:pPr>
              <a:r>
                <a:rPr lang="en-US" sz="2200" b="true">
                  <a:solidFill>
                    <a:srgbClr val="F5E6CA"/>
                  </a:solidFill>
                  <a:latin typeface="Hagrid Ultra-Bold"/>
                  <a:ea typeface="Hagrid Ultra-Bold"/>
                  <a:cs typeface="Hagrid Ultra-Bold"/>
                  <a:sym typeface="Hagrid Ultra-Bold"/>
                </a:rPr>
                <a:t>ANTONNIA YO'EL WAHYU VEBRIANTI - XI-RPL/06</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6449" y="2262715"/>
            <a:ext cx="6737944" cy="591913"/>
          </a:xfrm>
          <a:custGeom>
            <a:avLst/>
            <a:gdLst/>
            <a:ahLst/>
            <a:cxnLst/>
            <a:rect r="r" b="b" t="t" l="l"/>
            <a:pathLst>
              <a:path h="591913" w="6737944">
                <a:moveTo>
                  <a:pt x="0" y="0"/>
                </a:moveTo>
                <a:lnTo>
                  <a:pt x="6737943" y="0"/>
                </a:lnTo>
                <a:lnTo>
                  <a:pt x="6737943" y="591913"/>
                </a:lnTo>
                <a:lnTo>
                  <a:pt x="0" y="591913"/>
                </a:lnTo>
                <a:lnTo>
                  <a:pt x="0" y="0"/>
                </a:lnTo>
                <a:close/>
              </a:path>
            </a:pathLst>
          </a:custGeom>
          <a:blipFill>
            <a:blip r:embed="rId2"/>
            <a:stretch>
              <a:fillRect l="0" t="0" r="0" b="0"/>
            </a:stretch>
          </a:blipFill>
        </p:spPr>
      </p:sp>
      <p:sp>
        <p:nvSpPr>
          <p:cNvPr name="Freeform 8" id="8"/>
          <p:cNvSpPr/>
          <p:nvPr/>
        </p:nvSpPr>
        <p:spPr>
          <a:xfrm flipH="false" flipV="false" rot="0">
            <a:off x="9344236" y="2262715"/>
            <a:ext cx="5059139" cy="2648608"/>
          </a:xfrm>
          <a:custGeom>
            <a:avLst/>
            <a:gdLst/>
            <a:ahLst/>
            <a:cxnLst/>
            <a:rect r="r" b="b" t="t" l="l"/>
            <a:pathLst>
              <a:path h="2648608" w="5059139">
                <a:moveTo>
                  <a:pt x="0" y="0"/>
                </a:moveTo>
                <a:lnTo>
                  <a:pt x="5059139" y="0"/>
                </a:lnTo>
                <a:lnTo>
                  <a:pt x="5059139" y="2648608"/>
                </a:lnTo>
                <a:lnTo>
                  <a:pt x="0" y="2648608"/>
                </a:lnTo>
                <a:lnTo>
                  <a:pt x="0" y="0"/>
                </a:lnTo>
                <a:close/>
              </a:path>
            </a:pathLst>
          </a:custGeom>
          <a:blipFill>
            <a:blip r:embed="rId3"/>
            <a:stretch>
              <a:fillRect l="0" t="0" r="0" b="0"/>
            </a:stretch>
          </a:blipFill>
        </p:spPr>
      </p:sp>
      <p:sp>
        <p:nvSpPr>
          <p:cNvPr name="Freeform 9" id="9"/>
          <p:cNvSpPr/>
          <p:nvPr/>
        </p:nvSpPr>
        <p:spPr>
          <a:xfrm flipH="false" flipV="false" rot="0">
            <a:off x="1646449" y="6342598"/>
            <a:ext cx="6737944" cy="563009"/>
          </a:xfrm>
          <a:custGeom>
            <a:avLst/>
            <a:gdLst/>
            <a:ahLst/>
            <a:cxnLst/>
            <a:rect r="r" b="b" t="t" l="l"/>
            <a:pathLst>
              <a:path h="563009" w="6737944">
                <a:moveTo>
                  <a:pt x="0" y="0"/>
                </a:moveTo>
                <a:lnTo>
                  <a:pt x="6737943" y="0"/>
                </a:lnTo>
                <a:lnTo>
                  <a:pt x="6737943" y="563009"/>
                </a:lnTo>
                <a:lnTo>
                  <a:pt x="0" y="563009"/>
                </a:lnTo>
                <a:lnTo>
                  <a:pt x="0" y="0"/>
                </a:lnTo>
                <a:close/>
              </a:path>
            </a:pathLst>
          </a:custGeom>
          <a:blipFill>
            <a:blip r:embed="rId4"/>
            <a:stretch>
              <a:fillRect l="0" t="0" r="0" b="0"/>
            </a:stretch>
          </a:blipFill>
        </p:spPr>
      </p:sp>
      <p:sp>
        <p:nvSpPr>
          <p:cNvPr name="Freeform 10" id="10"/>
          <p:cNvSpPr/>
          <p:nvPr/>
        </p:nvSpPr>
        <p:spPr>
          <a:xfrm flipH="false" flipV="false" rot="0">
            <a:off x="9344236" y="6342598"/>
            <a:ext cx="6737944" cy="716803"/>
          </a:xfrm>
          <a:custGeom>
            <a:avLst/>
            <a:gdLst/>
            <a:ahLst/>
            <a:cxnLst/>
            <a:rect r="r" b="b" t="t" l="l"/>
            <a:pathLst>
              <a:path h="716803" w="6737944">
                <a:moveTo>
                  <a:pt x="0" y="0"/>
                </a:moveTo>
                <a:lnTo>
                  <a:pt x="6737944" y="0"/>
                </a:lnTo>
                <a:lnTo>
                  <a:pt x="6737944" y="716803"/>
                </a:lnTo>
                <a:lnTo>
                  <a:pt x="0" y="716803"/>
                </a:lnTo>
                <a:lnTo>
                  <a:pt x="0" y="0"/>
                </a:lnTo>
                <a:close/>
              </a:path>
            </a:pathLst>
          </a:custGeom>
          <a:blipFill>
            <a:blip r:embed="rId5"/>
            <a:stretch>
              <a:fillRect l="0" t="0" r="0" b="0"/>
            </a:stretch>
          </a:blipFill>
        </p:spPr>
      </p:sp>
      <p:sp>
        <p:nvSpPr>
          <p:cNvPr name="TextBox 11" id="11"/>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2" id="12"/>
          <p:cNvSpPr txBox="true"/>
          <p:nvPr/>
        </p:nvSpPr>
        <p:spPr>
          <a:xfrm rot="0">
            <a:off x="1642342" y="1444374"/>
            <a:ext cx="7305528" cy="47371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 INSERT SEMUA KOLOM</a:t>
            </a:r>
          </a:p>
        </p:txBody>
      </p:sp>
      <p:sp>
        <p:nvSpPr>
          <p:cNvPr name="TextBox 13" id="13"/>
          <p:cNvSpPr txBox="true"/>
          <p:nvPr/>
        </p:nvSpPr>
        <p:spPr>
          <a:xfrm rot="0">
            <a:off x="1646449" y="552281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3. INSERT SEBAGIAN KOLOM</a:t>
            </a:r>
          </a:p>
        </p:txBody>
      </p:sp>
      <p:sp>
        <p:nvSpPr>
          <p:cNvPr name="TextBox 14" id="14"/>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 MEMERIKSA DATA INSERT</a:t>
            </a:r>
          </a:p>
        </p:txBody>
      </p:sp>
      <p:sp>
        <p:nvSpPr>
          <p:cNvPr name="TextBox 15" id="15"/>
          <p:cNvSpPr txBox="true"/>
          <p:nvPr/>
        </p:nvSpPr>
        <p:spPr>
          <a:xfrm rot="0">
            <a:off x="9344236" y="5522813"/>
            <a:ext cx="8280752"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4. DELETE SEBAGIAN RECORD (BASIS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2342" y="2279480"/>
            <a:ext cx="6920755" cy="863325"/>
          </a:xfrm>
          <a:custGeom>
            <a:avLst/>
            <a:gdLst/>
            <a:ahLst/>
            <a:cxnLst/>
            <a:rect r="r" b="b" t="t" l="l"/>
            <a:pathLst>
              <a:path h="863325" w="6920755">
                <a:moveTo>
                  <a:pt x="0" y="0"/>
                </a:moveTo>
                <a:lnTo>
                  <a:pt x="6920755" y="0"/>
                </a:lnTo>
                <a:lnTo>
                  <a:pt x="6920755" y="863325"/>
                </a:lnTo>
                <a:lnTo>
                  <a:pt x="0" y="863325"/>
                </a:lnTo>
                <a:lnTo>
                  <a:pt x="0" y="0"/>
                </a:lnTo>
                <a:close/>
              </a:path>
            </a:pathLst>
          </a:custGeom>
          <a:blipFill>
            <a:blip r:embed="rId2"/>
            <a:stretch>
              <a:fillRect l="0" t="0" r="0" b="0"/>
            </a:stretch>
          </a:blipFill>
        </p:spPr>
      </p:sp>
      <p:sp>
        <p:nvSpPr>
          <p:cNvPr name="Freeform 8" id="8"/>
          <p:cNvSpPr/>
          <p:nvPr/>
        </p:nvSpPr>
        <p:spPr>
          <a:xfrm flipH="false" flipV="false" rot="0">
            <a:off x="1646449" y="3857429"/>
            <a:ext cx="6927928" cy="900085"/>
          </a:xfrm>
          <a:custGeom>
            <a:avLst/>
            <a:gdLst/>
            <a:ahLst/>
            <a:cxnLst/>
            <a:rect r="r" b="b" t="t" l="l"/>
            <a:pathLst>
              <a:path h="900085" w="6927928">
                <a:moveTo>
                  <a:pt x="0" y="0"/>
                </a:moveTo>
                <a:lnTo>
                  <a:pt x="6927928" y="0"/>
                </a:lnTo>
                <a:lnTo>
                  <a:pt x="6927928" y="900085"/>
                </a:lnTo>
                <a:lnTo>
                  <a:pt x="0" y="900085"/>
                </a:lnTo>
                <a:lnTo>
                  <a:pt x="0" y="0"/>
                </a:lnTo>
                <a:close/>
              </a:path>
            </a:pathLst>
          </a:custGeom>
          <a:blipFill>
            <a:blip r:embed="rId3"/>
            <a:stretch>
              <a:fillRect l="0" t="0" r="0" b="0"/>
            </a:stretch>
          </a:blipFill>
        </p:spPr>
      </p:sp>
      <p:sp>
        <p:nvSpPr>
          <p:cNvPr name="Freeform 9" id="9"/>
          <p:cNvSpPr/>
          <p:nvPr/>
        </p:nvSpPr>
        <p:spPr>
          <a:xfrm flipH="false" flipV="false" rot="0">
            <a:off x="9448922" y="2279480"/>
            <a:ext cx="6920755" cy="755500"/>
          </a:xfrm>
          <a:custGeom>
            <a:avLst/>
            <a:gdLst/>
            <a:ahLst/>
            <a:cxnLst/>
            <a:rect r="r" b="b" t="t" l="l"/>
            <a:pathLst>
              <a:path h="755500" w="6920755">
                <a:moveTo>
                  <a:pt x="0" y="0"/>
                </a:moveTo>
                <a:lnTo>
                  <a:pt x="6920755" y="0"/>
                </a:lnTo>
                <a:lnTo>
                  <a:pt x="6920755" y="755500"/>
                </a:lnTo>
                <a:lnTo>
                  <a:pt x="0" y="755500"/>
                </a:lnTo>
                <a:lnTo>
                  <a:pt x="0" y="0"/>
                </a:lnTo>
                <a:close/>
              </a:path>
            </a:pathLst>
          </a:custGeom>
          <a:blipFill>
            <a:blip r:embed="rId4"/>
            <a:stretch>
              <a:fillRect l="0" t="0" r="0" b="0"/>
            </a:stretch>
          </a:blipFill>
        </p:spPr>
      </p:sp>
      <p:sp>
        <p:nvSpPr>
          <p:cNvPr name="Freeform 10" id="10"/>
          <p:cNvSpPr/>
          <p:nvPr/>
        </p:nvSpPr>
        <p:spPr>
          <a:xfrm flipH="false" flipV="false" rot="0">
            <a:off x="9448922" y="3857429"/>
            <a:ext cx="6920755" cy="3103354"/>
          </a:xfrm>
          <a:custGeom>
            <a:avLst/>
            <a:gdLst/>
            <a:ahLst/>
            <a:cxnLst/>
            <a:rect r="r" b="b" t="t" l="l"/>
            <a:pathLst>
              <a:path h="3103354" w="6920755">
                <a:moveTo>
                  <a:pt x="0" y="0"/>
                </a:moveTo>
                <a:lnTo>
                  <a:pt x="6920755" y="0"/>
                </a:lnTo>
                <a:lnTo>
                  <a:pt x="6920755" y="3103354"/>
                </a:lnTo>
                <a:lnTo>
                  <a:pt x="0" y="3103354"/>
                </a:lnTo>
                <a:lnTo>
                  <a:pt x="0" y="0"/>
                </a:lnTo>
                <a:close/>
              </a:path>
            </a:pathLst>
          </a:custGeom>
          <a:blipFill>
            <a:blip r:embed="rId5"/>
            <a:stretch>
              <a:fillRect l="0" t="0" r="0" b="0"/>
            </a:stretch>
          </a:blipFill>
        </p:spPr>
      </p:sp>
      <p:sp>
        <p:nvSpPr>
          <p:cNvPr name="Freeform 11" id="11"/>
          <p:cNvSpPr/>
          <p:nvPr/>
        </p:nvSpPr>
        <p:spPr>
          <a:xfrm flipH="false" flipV="false" rot="0">
            <a:off x="1642342" y="6361648"/>
            <a:ext cx="6932034" cy="934318"/>
          </a:xfrm>
          <a:custGeom>
            <a:avLst/>
            <a:gdLst/>
            <a:ahLst/>
            <a:cxnLst/>
            <a:rect r="r" b="b" t="t" l="l"/>
            <a:pathLst>
              <a:path h="934318" w="6932034">
                <a:moveTo>
                  <a:pt x="0" y="0"/>
                </a:moveTo>
                <a:lnTo>
                  <a:pt x="6932035" y="0"/>
                </a:lnTo>
                <a:lnTo>
                  <a:pt x="6932035" y="934318"/>
                </a:lnTo>
                <a:lnTo>
                  <a:pt x="0" y="934318"/>
                </a:lnTo>
                <a:lnTo>
                  <a:pt x="0" y="0"/>
                </a:lnTo>
                <a:close/>
              </a:path>
            </a:pathLst>
          </a:custGeom>
          <a:blipFill>
            <a:blip r:embed="rId6"/>
            <a:stretch>
              <a:fillRect l="0" t="0" r="0" b="0"/>
            </a:stretch>
          </a:blipFill>
        </p:spPr>
      </p:sp>
      <p:sp>
        <p:nvSpPr>
          <p:cNvPr name="TextBox 12" id="12"/>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3" id="13"/>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 DELETE SEMUA RECORD</a:t>
            </a:r>
          </a:p>
        </p:txBody>
      </p:sp>
      <p:sp>
        <p:nvSpPr>
          <p:cNvPr name="TextBox 14" id="14"/>
          <p:cNvSpPr txBox="true"/>
          <p:nvPr/>
        </p:nvSpPr>
        <p:spPr>
          <a:xfrm rot="0">
            <a:off x="1646449" y="552281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7. UPDATE SEMUA RECORD</a:t>
            </a:r>
          </a:p>
        </p:txBody>
      </p:sp>
      <p:sp>
        <p:nvSpPr>
          <p:cNvPr name="TextBox 15" id="15"/>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6. UPDATE SEBAGIAN RECORD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769423" y="3176225"/>
            <a:ext cx="162306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803885" y="3796586"/>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525000" y="3736088"/>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9153525" y="3185750"/>
            <a:ext cx="0" cy="5829606"/>
          </a:xfrm>
          <a:prstGeom prst="line">
            <a:avLst/>
          </a:prstGeom>
          <a:ln cap="flat" w="38100">
            <a:solidFill>
              <a:srgbClr val="343F56"/>
            </a:solidFill>
            <a:prstDash val="solid"/>
            <a:headEnd type="none" len="sm" w="sm"/>
            <a:tailEnd type="none" len="sm" w="sm"/>
          </a:ln>
        </p:spPr>
      </p:sp>
      <p:sp>
        <p:nvSpPr>
          <p:cNvPr name="Freeform 6" id="6"/>
          <p:cNvSpPr/>
          <p:nvPr/>
        </p:nvSpPr>
        <p:spPr>
          <a:xfrm flipH="false" flipV="false" rot="0">
            <a:off x="803885" y="6898967"/>
            <a:ext cx="7625852" cy="1893668"/>
          </a:xfrm>
          <a:custGeom>
            <a:avLst/>
            <a:gdLst/>
            <a:ahLst/>
            <a:cxnLst/>
            <a:rect r="r" b="b" t="t" l="l"/>
            <a:pathLst>
              <a:path h="1893668" w="7625852">
                <a:moveTo>
                  <a:pt x="0" y="0"/>
                </a:moveTo>
                <a:lnTo>
                  <a:pt x="7625851" y="0"/>
                </a:lnTo>
                <a:lnTo>
                  <a:pt x="7625851" y="1893667"/>
                </a:lnTo>
                <a:lnTo>
                  <a:pt x="0" y="1893667"/>
                </a:lnTo>
                <a:lnTo>
                  <a:pt x="0" y="0"/>
                </a:lnTo>
                <a:close/>
              </a:path>
            </a:pathLst>
          </a:custGeom>
          <a:blipFill>
            <a:blip r:embed="rId4"/>
            <a:stretch>
              <a:fillRect l="0" t="0" r="0" b="0"/>
            </a:stretch>
          </a:blipFill>
        </p:spPr>
      </p:sp>
      <p:sp>
        <p:nvSpPr>
          <p:cNvPr name="Freeform 7" id="7"/>
          <p:cNvSpPr/>
          <p:nvPr/>
        </p:nvSpPr>
        <p:spPr>
          <a:xfrm flipH="false" flipV="false" rot="0">
            <a:off x="10451075" y="6898967"/>
            <a:ext cx="5444763" cy="1965961"/>
          </a:xfrm>
          <a:custGeom>
            <a:avLst/>
            <a:gdLst/>
            <a:ahLst/>
            <a:cxnLst/>
            <a:rect r="r" b="b" t="t" l="l"/>
            <a:pathLst>
              <a:path h="1965961" w="5444763">
                <a:moveTo>
                  <a:pt x="0" y="0"/>
                </a:moveTo>
                <a:lnTo>
                  <a:pt x="5444763" y="0"/>
                </a:lnTo>
                <a:lnTo>
                  <a:pt x="5444763" y="1965961"/>
                </a:lnTo>
                <a:lnTo>
                  <a:pt x="0" y="1965961"/>
                </a:lnTo>
                <a:lnTo>
                  <a:pt x="0" y="0"/>
                </a:lnTo>
                <a:close/>
              </a:path>
            </a:pathLst>
          </a:custGeom>
          <a:blipFill>
            <a:blip r:embed="rId5"/>
            <a:stretch>
              <a:fillRect l="0" t="0" r="0" b="0"/>
            </a:stretch>
          </a:blipFill>
        </p:spPr>
      </p:sp>
      <p:sp>
        <p:nvSpPr>
          <p:cNvPr name="TextBox 8" id="8"/>
          <p:cNvSpPr txBox="true"/>
          <p:nvPr/>
        </p:nvSpPr>
        <p:spPr>
          <a:xfrm rot="0">
            <a:off x="2765662" y="866775"/>
            <a:ext cx="12756676" cy="1966550"/>
          </a:xfrm>
          <a:prstGeom prst="rect">
            <a:avLst/>
          </a:prstGeom>
        </p:spPr>
        <p:txBody>
          <a:bodyPr anchor="t" rtlCol="false" tIns="0" lIns="0" bIns="0" rIns="0">
            <a:spAutoFit/>
          </a:bodyPr>
          <a:lstStyle/>
          <a:p>
            <a:pPr algn="ctr">
              <a:lnSpc>
                <a:spcPts val="7503"/>
              </a:lnSpc>
            </a:pPr>
            <a:r>
              <a:rPr lang="en-US" b="true" sz="5359">
                <a:solidFill>
                  <a:srgbClr val="343F56"/>
                </a:solidFill>
                <a:latin typeface="Hagrid Heavy"/>
                <a:ea typeface="Hagrid Heavy"/>
                <a:cs typeface="Hagrid Heavy"/>
                <a:sym typeface="Hagrid Heavy"/>
              </a:rPr>
              <a:t>TABEL MASTER &amp; TABEL TRANSAKSI (DETAIL)</a:t>
            </a:r>
          </a:p>
        </p:txBody>
      </p:sp>
      <p:sp>
        <p:nvSpPr>
          <p:cNvPr name="TextBox 9" id="9"/>
          <p:cNvSpPr txBox="true"/>
          <p:nvPr/>
        </p:nvSpPr>
        <p:spPr>
          <a:xfrm rot="0">
            <a:off x="6163101" y="363494"/>
            <a:ext cx="5961798" cy="391794"/>
          </a:xfrm>
          <a:prstGeom prst="rect">
            <a:avLst/>
          </a:prstGeom>
        </p:spPr>
        <p:txBody>
          <a:bodyPr anchor="t" rtlCol="false" tIns="0" lIns="0" bIns="0" rIns="0">
            <a:spAutoFit/>
          </a:bodyPr>
          <a:lstStyle/>
          <a:p>
            <a:pPr algn="ctr">
              <a:lnSpc>
                <a:spcPts val="3080"/>
              </a:lnSpc>
            </a:pPr>
            <a:r>
              <a:rPr lang="en-US" b="true" sz="2200">
                <a:solidFill>
                  <a:srgbClr val="343F56"/>
                </a:solidFill>
                <a:latin typeface="Hagrid Ultra-Bold"/>
                <a:ea typeface="Hagrid Ultra-Bold"/>
                <a:cs typeface="Hagrid Ultra-Bold"/>
                <a:sym typeface="Hagrid Ultra-Bold"/>
              </a:rPr>
              <a:t>DATA MANIPULATION LANGUAGE</a:t>
            </a:r>
          </a:p>
        </p:txBody>
      </p:sp>
      <p:sp>
        <p:nvSpPr>
          <p:cNvPr name="TextBox 10" id="10"/>
          <p:cNvSpPr txBox="true"/>
          <p:nvPr/>
        </p:nvSpPr>
        <p:spPr>
          <a:xfrm rot="0">
            <a:off x="1486406" y="3669413"/>
            <a:ext cx="6018873" cy="555625"/>
          </a:xfrm>
          <a:prstGeom prst="rect">
            <a:avLst/>
          </a:prstGeom>
        </p:spPr>
        <p:txBody>
          <a:bodyPr anchor="t" rtlCol="false" tIns="0" lIns="0" bIns="0" rIns="0">
            <a:spAutoFit/>
          </a:bodyPr>
          <a:lstStyle/>
          <a:p>
            <a:pPr algn="l">
              <a:lnSpc>
                <a:spcPts val="4200"/>
              </a:lnSpc>
            </a:pPr>
            <a:r>
              <a:rPr lang="en-US" sz="3000" b="true">
                <a:solidFill>
                  <a:srgbClr val="343F56"/>
                </a:solidFill>
                <a:latin typeface="Hagrid Heavy"/>
                <a:ea typeface="Hagrid Heavy"/>
                <a:cs typeface="Hagrid Heavy"/>
                <a:sym typeface="Hagrid Heavy"/>
              </a:rPr>
              <a:t>TBLKELOMPOK</a:t>
            </a:r>
          </a:p>
        </p:txBody>
      </p:sp>
      <p:sp>
        <p:nvSpPr>
          <p:cNvPr name="TextBox 11" id="11"/>
          <p:cNvSpPr txBox="true"/>
          <p:nvPr/>
        </p:nvSpPr>
        <p:spPr>
          <a:xfrm rot="0">
            <a:off x="10212069" y="3608135"/>
            <a:ext cx="4683643" cy="555625"/>
          </a:xfrm>
          <a:prstGeom prst="rect">
            <a:avLst/>
          </a:prstGeom>
        </p:spPr>
        <p:txBody>
          <a:bodyPr anchor="t" rtlCol="false" tIns="0" lIns="0" bIns="0" rIns="0">
            <a:spAutoFit/>
          </a:bodyPr>
          <a:lstStyle/>
          <a:p>
            <a:pPr algn="l">
              <a:lnSpc>
                <a:spcPts val="4200"/>
              </a:lnSpc>
            </a:pPr>
            <a:r>
              <a:rPr lang="en-US" sz="3000" b="true">
                <a:solidFill>
                  <a:srgbClr val="343F56"/>
                </a:solidFill>
                <a:latin typeface="Hagrid Heavy"/>
                <a:ea typeface="Hagrid Heavy"/>
                <a:cs typeface="Hagrid Heavy"/>
                <a:sym typeface="Hagrid Heavy"/>
              </a:rPr>
              <a:t>TBLBARANG</a:t>
            </a:r>
          </a:p>
        </p:txBody>
      </p:sp>
      <p:sp>
        <p:nvSpPr>
          <p:cNvPr name="TextBox 12" id="12"/>
          <p:cNvSpPr txBox="true"/>
          <p:nvPr/>
        </p:nvSpPr>
        <p:spPr>
          <a:xfrm rot="0">
            <a:off x="803885" y="4402147"/>
            <a:ext cx="7625852" cy="1953894"/>
          </a:xfrm>
          <a:prstGeom prst="rect">
            <a:avLst/>
          </a:prstGeom>
        </p:spPr>
        <p:txBody>
          <a:bodyPr anchor="t" rtlCol="false" tIns="0" lIns="0" bIns="0" rIns="0">
            <a:spAutoFit/>
          </a:bodyPr>
          <a:lstStyle/>
          <a:p>
            <a:pPr algn="l">
              <a:lnSpc>
                <a:spcPts val="3080"/>
              </a:lnSpc>
            </a:pPr>
            <a:r>
              <a:rPr lang="en-US" sz="2200">
                <a:solidFill>
                  <a:srgbClr val="343F56"/>
                </a:solidFill>
                <a:latin typeface="Poppins"/>
                <a:ea typeface="Poppins"/>
                <a:cs typeface="Poppins"/>
                <a:sym typeface="Poppins"/>
              </a:rPr>
              <a:t>Tabel Master adalah tabel yang MEMASUKI tabel lain. Seperti pada contoh, terdapat kolom [idkelompok] dari tabel [tblkelompok] yang MEMASUKI tabel [tblbarang]. Jadi tabel [tblkelompok] menjadi TABEL MASTER.</a:t>
            </a:r>
          </a:p>
        </p:txBody>
      </p:sp>
      <p:sp>
        <p:nvSpPr>
          <p:cNvPr name="TextBox 13" id="13"/>
          <p:cNvSpPr txBox="true"/>
          <p:nvPr/>
        </p:nvSpPr>
        <p:spPr>
          <a:xfrm rot="0">
            <a:off x="9525000" y="4341649"/>
            <a:ext cx="7296914" cy="1953894"/>
          </a:xfrm>
          <a:prstGeom prst="rect">
            <a:avLst/>
          </a:prstGeom>
        </p:spPr>
        <p:txBody>
          <a:bodyPr anchor="t" rtlCol="false" tIns="0" lIns="0" bIns="0" rIns="0">
            <a:spAutoFit/>
          </a:bodyPr>
          <a:lstStyle/>
          <a:p>
            <a:pPr algn="l">
              <a:lnSpc>
                <a:spcPts val="3080"/>
              </a:lnSpc>
            </a:pPr>
            <a:r>
              <a:rPr lang="en-US" sz="2200">
                <a:solidFill>
                  <a:srgbClr val="343F56"/>
                </a:solidFill>
                <a:latin typeface="Poppins"/>
                <a:ea typeface="Poppins"/>
                <a:cs typeface="Poppins"/>
                <a:sym typeface="Poppins"/>
              </a:rPr>
              <a:t>Tabel Transaksi adalah tabel yang DIMASUKI tabel lain. Seperti pada contoh, tabel [tblbarang] DIMASUKI kolom [idkelompok] yang berasal dari tabel [tblkelompok]. Jadi yang tabel [tblbarang] menjadi TABEL TRANSAKSI.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74908" y="2408048"/>
            <a:ext cx="7030212" cy="1401979"/>
          </a:xfrm>
          <a:custGeom>
            <a:avLst/>
            <a:gdLst/>
            <a:ahLst/>
            <a:cxnLst/>
            <a:rect r="r" b="b" t="t" l="l"/>
            <a:pathLst>
              <a:path h="1401979" w="7030212">
                <a:moveTo>
                  <a:pt x="0" y="0"/>
                </a:moveTo>
                <a:lnTo>
                  <a:pt x="7030212" y="0"/>
                </a:lnTo>
                <a:lnTo>
                  <a:pt x="7030212" y="1401979"/>
                </a:lnTo>
                <a:lnTo>
                  <a:pt x="0" y="1401979"/>
                </a:lnTo>
                <a:lnTo>
                  <a:pt x="0" y="0"/>
                </a:lnTo>
                <a:close/>
              </a:path>
            </a:pathLst>
          </a:custGeom>
          <a:blipFill>
            <a:blip r:embed="rId2"/>
            <a:stretch>
              <a:fillRect l="0" t="0" r="0" b="0"/>
            </a:stretch>
          </a:blipFill>
        </p:spPr>
      </p:sp>
      <p:sp>
        <p:nvSpPr>
          <p:cNvPr name="Freeform 8" id="8"/>
          <p:cNvSpPr/>
          <p:nvPr/>
        </p:nvSpPr>
        <p:spPr>
          <a:xfrm flipH="false" flipV="false" rot="0">
            <a:off x="1679014" y="4857777"/>
            <a:ext cx="7026105" cy="473670"/>
          </a:xfrm>
          <a:custGeom>
            <a:avLst/>
            <a:gdLst/>
            <a:ahLst/>
            <a:cxnLst/>
            <a:rect r="r" b="b" t="t" l="l"/>
            <a:pathLst>
              <a:path h="473670" w="7026105">
                <a:moveTo>
                  <a:pt x="0" y="0"/>
                </a:moveTo>
                <a:lnTo>
                  <a:pt x="7026106" y="0"/>
                </a:lnTo>
                <a:lnTo>
                  <a:pt x="7026106" y="473670"/>
                </a:lnTo>
                <a:lnTo>
                  <a:pt x="0" y="473670"/>
                </a:lnTo>
                <a:lnTo>
                  <a:pt x="0" y="0"/>
                </a:lnTo>
                <a:close/>
              </a:path>
            </a:pathLst>
          </a:custGeom>
          <a:blipFill>
            <a:blip r:embed="rId3"/>
            <a:stretch>
              <a:fillRect l="0" t="0" r="0" b="0"/>
            </a:stretch>
          </a:blipFill>
        </p:spPr>
      </p:sp>
      <p:sp>
        <p:nvSpPr>
          <p:cNvPr name="Freeform 9" id="9"/>
          <p:cNvSpPr/>
          <p:nvPr/>
        </p:nvSpPr>
        <p:spPr>
          <a:xfrm flipH="false" flipV="false" rot="0">
            <a:off x="9347221" y="2408048"/>
            <a:ext cx="7301421" cy="3139327"/>
          </a:xfrm>
          <a:custGeom>
            <a:avLst/>
            <a:gdLst/>
            <a:ahLst/>
            <a:cxnLst/>
            <a:rect r="r" b="b" t="t" l="l"/>
            <a:pathLst>
              <a:path h="3139327" w="7301421">
                <a:moveTo>
                  <a:pt x="0" y="0"/>
                </a:moveTo>
                <a:lnTo>
                  <a:pt x="7301421" y="0"/>
                </a:lnTo>
                <a:lnTo>
                  <a:pt x="7301421" y="3139327"/>
                </a:lnTo>
                <a:lnTo>
                  <a:pt x="0" y="3139327"/>
                </a:lnTo>
                <a:lnTo>
                  <a:pt x="0" y="0"/>
                </a:lnTo>
                <a:close/>
              </a:path>
            </a:pathLst>
          </a:custGeom>
          <a:blipFill>
            <a:blip r:embed="rId4"/>
            <a:stretch>
              <a:fillRect l="0" t="0" r="0" b="0"/>
            </a:stretch>
          </a:blipFill>
        </p:spPr>
      </p:sp>
      <p:sp>
        <p:nvSpPr>
          <p:cNvPr name="Freeform 10" id="10"/>
          <p:cNvSpPr/>
          <p:nvPr/>
        </p:nvSpPr>
        <p:spPr>
          <a:xfrm flipH="false" flipV="false" rot="0">
            <a:off x="1642342" y="7342763"/>
            <a:ext cx="7026105" cy="886515"/>
          </a:xfrm>
          <a:custGeom>
            <a:avLst/>
            <a:gdLst/>
            <a:ahLst/>
            <a:cxnLst/>
            <a:rect r="r" b="b" t="t" l="l"/>
            <a:pathLst>
              <a:path h="886515" w="7026105">
                <a:moveTo>
                  <a:pt x="0" y="0"/>
                </a:moveTo>
                <a:lnTo>
                  <a:pt x="7026106" y="0"/>
                </a:lnTo>
                <a:lnTo>
                  <a:pt x="7026106" y="886515"/>
                </a:lnTo>
                <a:lnTo>
                  <a:pt x="0" y="886515"/>
                </a:lnTo>
                <a:lnTo>
                  <a:pt x="0" y="0"/>
                </a:lnTo>
                <a:close/>
              </a:path>
            </a:pathLst>
          </a:custGeom>
          <a:blipFill>
            <a:blip r:embed="rId5"/>
            <a:stretch>
              <a:fillRect l="0" t="0" r="0" b="0"/>
            </a:stretch>
          </a:blipFill>
        </p:spPr>
      </p:sp>
      <p:sp>
        <p:nvSpPr>
          <p:cNvPr name="Freeform 11" id="11"/>
          <p:cNvSpPr/>
          <p:nvPr/>
        </p:nvSpPr>
        <p:spPr>
          <a:xfrm flipH="false" flipV="false" rot="0">
            <a:off x="9347221" y="7342763"/>
            <a:ext cx="7301421" cy="618266"/>
          </a:xfrm>
          <a:custGeom>
            <a:avLst/>
            <a:gdLst/>
            <a:ahLst/>
            <a:cxnLst/>
            <a:rect r="r" b="b" t="t" l="l"/>
            <a:pathLst>
              <a:path h="618266" w="7301421">
                <a:moveTo>
                  <a:pt x="0" y="0"/>
                </a:moveTo>
                <a:lnTo>
                  <a:pt x="7301421" y="0"/>
                </a:lnTo>
                <a:lnTo>
                  <a:pt x="7301421" y="618266"/>
                </a:lnTo>
                <a:lnTo>
                  <a:pt x="0" y="618266"/>
                </a:lnTo>
                <a:lnTo>
                  <a:pt x="0" y="0"/>
                </a:lnTo>
                <a:close/>
              </a:path>
            </a:pathLst>
          </a:custGeom>
          <a:blipFill>
            <a:blip r:embed="rId6"/>
            <a:stretch>
              <a:fillRect l="0" t="0" r="0" b="0"/>
            </a:stretch>
          </a:blipFill>
        </p:spPr>
      </p:sp>
      <p:sp>
        <p:nvSpPr>
          <p:cNvPr name="TextBox 12" id="12"/>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3" id="13"/>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8. MEMBUAT RELASI ANTAR TABEL</a:t>
            </a:r>
          </a:p>
        </p:txBody>
      </p:sp>
      <p:sp>
        <p:nvSpPr>
          <p:cNvPr name="TextBox 14" id="14"/>
          <p:cNvSpPr txBox="true"/>
          <p:nvPr/>
        </p:nvSpPr>
        <p:spPr>
          <a:xfrm rot="0">
            <a:off x="1646449" y="6093795"/>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10. PENGUJIAN INSERT</a:t>
            </a:r>
          </a:p>
        </p:txBody>
      </p:sp>
      <p:sp>
        <p:nvSpPr>
          <p:cNvPr name="TextBox 15" id="15"/>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9. MENGUJI HASIL PEMBUATAN RELASI</a:t>
            </a:r>
          </a:p>
        </p:txBody>
      </p:sp>
      <p:sp>
        <p:nvSpPr>
          <p:cNvPr name="TextBox 16" id="16"/>
          <p:cNvSpPr txBox="true"/>
          <p:nvPr/>
        </p:nvSpPr>
        <p:spPr>
          <a:xfrm rot="0">
            <a:off x="9347221" y="6093795"/>
            <a:ext cx="8280752"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11. PENGUJIAN UPDATE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2342" y="2276074"/>
            <a:ext cx="6938087" cy="867261"/>
          </a:xfrm>
          <a:custGeom>
            <a:avLst/>
            <a:gdLst/>
            <a:ahLst/>
            <a:cxnLst/>
            <a:rect r="r" b="b" t="t" l="l"/>
            <a:pathLst>
              <a:path h="867261" w="6938087">
                <a:moveTo>
                  <a:pt x="0" y="0"/>
                </a:moveTo>
                <a:lnTo>
                  <a:pt x="6938087" y="0"/>
                </a:lnTo>
                <a:lnTo>
                  <a:pt x="6938087" y="867261"/>
                </a:lnTo>
                <a:lnTo>
                  <a:pt x="0" y="867261"/>
                </a:lnTo>
                <a:lnTo>
                  <a:pt x="0" y="0"/>
                </a:lnTo>
                <a:close/>
              </a:path>
            </a:pathLst>
          </a:custGeom>
          <a:blipFill>
            <a:blip r:embed="rId2"/>
            <a:stretch>
              <a:fillRect l="0" t="0" r="0" b="0"/>
            </a:stretch>
          </a:blipFill>
        </p:spPr>
      </p:sp>
      <p:sp>
        <p:nvSpPr>
          <p:cNvPr name="Freeform 8" id="8"/>
          <p:cNvSpPr/>
          <p:nvPr/>
        </p:nvSpPr>
        <p:spPr>
          <a:xfrm flipH="false" flipV="false" rot="0">
            <a:off x="1646449" y="3753611"/>
            <a:ext cx="6938087" cy="462539"/>
          </a:xfrm>
          <a:custGeom>
            <a:avLst/>
            <a:gdLst/>
            <a:ahLst/>
            <a:cxnLst/>
            <a:rect r="r" b="b" t="t" l="l"/>
            <a:pathLst>
              <a:path h="462539" w="6938087">
                <a:moveTo>
                  <a:pt x="0" y="0"/>
                </a:moveTo>
                <a:lnTo>
                  <a:pt x="6938086" y="0"/>
                </a:lnTo>
                <a:lnTo>
                  <a:pt x="6938086" y="462539"/>
                </a:lnTo>
                <a:lnTo>
                  <a:pt x="0" y="462539"/>
                </a:lnTo>
                <a:lnTo>
                  <a:pt x="0" y="0"/>
                </a:lnTo>
                <a:close/>
              </a:path>
            </a:pathLst>
          </a:custGeom>
          <a:blipFill>
            <a:blip r:embed="rId3"/>
            <a:stretch>
              <a:fillRect l="0" t="0" r="0" b="0"/>
            </a:stretch>
          </a:blipFill>
        </p:spPr>
      </p:sp>
      <p:sp>
        <p:nvSpPr>
          <p:cNvPr name="Freeform 9" id="9"/>
          <p:cNvSpPr/>
          <p:nvPr/>
        </p:nvSpPr>
        <p:spPr>
          <a:xfrm flipH="false" flipV="false" rot="0">
            <a:off x="9344236" y="2276074"/>
            <a:ext cx="7301421" cy="1362279"/>
          </a:xfrm>
          <a:custGeom>
            <a:avLst/>
            <a:gdLst/>
            <a:ahLst/>
            <a:cxnLst/>
            <a:rect r="r" b="b" t="t" l="l"/>
            <a:pathLst>
              <a:path h="1362279" w="7301421">
                <a:moveTo>
                  <a:pt x="0" y="0"/>
                </a:moveTo>
                <a:lnTo>
                  <a:pt x="7301422" y="0"/>
                </a:lnTo>
                <a:lnTo>
                  <a:pt x="7301422" y="1362279"/>
                </a:lnTo>
                <a:lnTo>
                  <a:pt x="0" y="1362279"/>
                </a:lnTo>
                <a:lnTo>
                  <a:pt x="0" y="0"/>
                </a:lnTo>
                <a:close/>
              </a:path>
            </a:pathLst>
          </a:custGeom>
          <a:blipFill>
            <a:blip r:embed="rId4"/>
            <a:stretch>
              <a:fillRect l="0" t="0" r="0" b="0"/>
            </a:stretch>
          </a:blipFill>
        </p:spPr>
      </p:sp>
      <p:sp>
        <p:nvSpPr>
          <p:cNvPr name="Freeform 10" id="10"/>
          <p:cNvSpPr/>
          <p:nvPr/>
        </p:nvSpPr>
        <p:spPr>
          <a:xfrm flipH="false" flipV="false" rot="0">
            <a:off x="1646449" y="6352123"/>
            <a:ext cx="6938087" cy="1350366"/>
          </a:xfrm>
          <a:custGeom>
            <a:avLst/>
            <a:gdLst/>
            <a:ahLst/>
            <a:cxnLst/>
            <a:rect r="r" b="b" t="t" l="l"/>
            <a:pathLst>
              <a:path h="1350366" w="6938087">
                <a:moveTo>
                  <a:pt x="0" y="0"/>
                </a:moveTo>
                <a:lnTo>
                  <a:pt x="6938086" y="0"/>
                </a:lnTo>
                <a:lnTo>
                  <a:pt x="6938086" y="1350366"/>
                </a:lnTo>
                <a:lnTo>
                  <a:pt x="0" y="1350366"/>
                </a:lnTo>
                <a:lnTo>
                  <a:pt x="0" y="0"/>
                </a:lnTo>
                <a:close/>
              </a:path>
            </a:pathLst>
          </a:custGeom>
          <a:blipFill>
            <a:blip r:embed="rId5"/>
            <a:stretch>
              <a:fillRect l="0" t="0" r="0" b="0"/>
            </a:stretch>
          </a:blipFill>
        </p:spPr>
      </p:sp>
      <p:sp>
        <p:nvSpPr>
          <p:cNvPr name="Freeform 11" id="11"/>
          <p:cNvSpPr/>
          <p:nvPr/>
        </p:nvSpPr>
        <p:spPr>
          <a:xfrm flipH="false" flipV="false" rot="0">
            <a:off x="9340130" y="6352123"/>
            <a:ext cx="7305528" cy="2810572"/>
          </a:xfrm>
          <a:custGeom>
            <a:avLst/>
            <a:gdLst/>
            <a:ahLst/>
            <a:cxnLst/>
            <a:rect r="r" b="b" t="t" l="l"/>
            <a:pathLst>
              <a:path h="2810572" w="7305528">
                <a:moveTo>
                  <a:pt x="0" y="0"/>
                </a:moveTo>
                <a:lnTo>
                  <a:pt x="7305528" y="0"/>
                </a:lnTo>
                <a:lnTo>
                  <a:pt x="7305528" y="2810572"/>
                </a:lnTo>
                <a:lnTo>
                  <a:pt x="0" y="2810572"/>
                </a:lnTo>
                <a:lnTo>
                  <a:pt x="0" y="0"/>
                </a:lnTo>
                <a:close/>
              </a:path>
            </a:pathLst>
          </a:custGeom>
          <a:blipFill>
            <a:blip r:embed="rId6"/>
            <a:stretch>
              <a:fillRect l="0" t="0" r="0" b="0"/>
            </a:stretch>
          </a:blipFill>
        </p:spPr>
      </p:sp>
      <p:sp>
        <p:nvSpPr>
          <p:cNvPr name="TextBox 12" id="12"/>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3" id="13"/>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12. PENGUJIAN DELETE</a:t>
            </a:r>
          </a:p>
        </p:txBody>
      </p:sp>
      <p:sp>
        <p:nvSpPr>
          <p:cNvPr name="TextBox 14" id="14"/>
          <p:cNvSpPr txBox="true"/>
          <p:nvPr/>
        </p:nvSpPr>
        <p:spPr>
          <a:xfrm rot="0">
            <a:off x="1646449" y="552281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14. MENAMPILKAN SEMUA VIEW</a:t>
            </a:r>
          </a:p>
        </p:txBody>
      </p:sp>
      <p:sp>
        <p:nvSpPr>
          <p:cNvPr name="TextBox 15" id="15"/>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13. PEMBUATAN VIEW</a:t>
            </a:r>
          </a:p>
        </p:txBody>
      </p:sp>
      <p:sp>
        <p:nvSpPr>
          <p:cNvPr name="TextBox 16" id="16"/>
          <p:cNvSpPr txBox="true"/>
          <p:nvPr/>
        </p:nvSpPr>
        <p:spPr>
          <a:xfrm rot="0">
            <a:off x="9344236" y="5522813"/>
            <a:ext cx="8280752"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15. MELIHAT ISI VIEW</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6449" y="2248386"/>
            <a:ext cx="6237038" cy="862569"/>
          </a:xfrm>
          <a:custGeom>
            <a:avLst/>
            <a:gdLst/>
            <a:ahLst/>
            <a:cxnLst/>
            <a:rect r="r" b="b" t="t" l="l"/>
            <a:pathLst>
              <a:path h="862569" w="6237038">
                <a:moveTo>
                  <a:pt x="0" y="0"/>
                </a:moveTo>
                <a:lnTo>
                  <a:pt x="6237038" y="0"/>
                </a:lnTo>
                <a:lnTo>
                  <a:pt x="6237038" y="862569"/>
                </a:lnTo>
                <a:lnTo>
                  <a:pt x="0" y="862569"/>
                </a:lnTo>
                <a:lnTo>
                  <a:pt x="0" y="0"/>
                </a:lnTo>
                <a:close/>
              </a:path>
            </a:pathLst>
          </a:custGeom>
          <a:blipFill>
            <a:blip r:embed="rId2"/>
            <a:stretch>
              <a:fillRect l="0" t="0" r="0" b="0"/>
            </a:stretch>
          </a:blipFill>
        </p:spPr>
      </p:sp>
      <p:sp>
        <p:nvSpPr>
          <p:cNvPr name="Freeform 8" id="8"/>
          <p:cNvSpPr/>
          <p:nvPr/>
        </p:nvSpPr>
        <p:spPr>
          <a:xfrm flipH="false" flipV="false" rot="0">
            <a:off x="9344236" y="2248386"/>
            <a:ext cx="7693681" cy="2909723"/>
          </a:xfrm>
          <a:custGeom>
            <a:avLst/>
            <a:gdLst/>
            <a:ahLst/>
            <a:cxnLst/>
            <a:rect r="r" b="b" t="t" l="l"/>
            <a:pathLst>
              <a:path h="2909723" w="7693681">
                <a:moveTo>
                  <a:pt x="0" y="0"/>
                </a:moveTo>
                <a:lnTo>
                  <a:pt x="7693682" y="0"/>
                </a:lnTo>
                <a:lnTo>
                  <a:pt x="7693682" y="2909723"/>
                </a:lnTo>
                <a:lnTo>
                  <a:pt x="0" y="2909723"/>
                </a:lnTo>
                <a:lnTo>
                  <a:pt x="0" y="0"/>
                </a:lnTo>
                <a:close/>
              </a:path>
            </a:pathLst>
          </a:custGeom>
          <a:blipFill>
            <a:blip r:embed="rId3"/>
            <a:stretch>
              <a:fillRect l="0" t="0" r="0" b="0"/>
            </a:stretch>
          </a:blipFill>
        </p:spPr>
      </p:sp>
      <p:sp>
        <p:nvSpPr>
          <p:cNvPr name="Freeform 9" id="9"/>
          <p:cNvSpPr/>
          <p:nvPr/>
        </p:nvSpPr>
        <p:spPr>
          <a:xfrm flipH="false" flipV="false" rot="0">
            <a:off x="1642342" y="6419388"/>
            <a:ext cx="6237038" cy="3038986"/>
          </a:xfrm>
          <a:custGeom>
            <a:avLst/>
            <a:gdLst/>
            <a:ahLst/>
            <a:cxnLst/>
            <a:rect r="r" b="b" t="t" l="l"/>
            <a:pathLst>
              <a:path h="3038986" w="6237038">
                <a:moveTo>
                  <a:pt x="0" y="0"/>
                </a:moveTo>
                <a:lnTo>
                  <a:pt x="6237038" y="0"/>
                </a:lnTo>
                <a:lnTo>
                  <a:pt x="6237038" y="3038987"/>
                </a:lnTo>
                <a:lnTo>
                  <a:pt x="0" y="3038987"/>
                </a:lnTo>
                <a:lnTo>
                  <a:pt x="0" y="0"/>
                </a:lnTo>
                <a:close/>
              </a:path>
            </a:pathLst>
          </a:custGeom>
          <a:blipFill>
            <a:blip r:embed="rId4"/>
            <a:stretch>
              <a:fillRect l="0" t="0" r="0" b="0"/>
            </a:stretch>
          </a:blipFill>
        </p:spPr>
      </p:sp>
      <p:sp>
        <p:nvSpPr>
          <p:cNvPr name="Freeform 10" id="10"/>
          <p:cNvSpPr/>
          <p:nvPr/>
        </p:nvSpPr>
        <p:spPr>
          <a:xfrm flipH="false" flipV="false" rot="0">
            <a:off x="9340130" y="6419388"/>
            <a:ext cx="7693681" cy="372275"/>
          </a:xfrm>
          <a:custGeom>
            <a:avLst/>
            <a:gdLst/>
            <a:ahLst/>
            <a:cxnLst/>
            <a:rect r="r" b="b" t="t" l="l"/>
            <a:pathLst>
              <a:path h="372275" w="7693681">
                <a:moveTo>
                  <a:pt x="0" y="0"/>
                </a:moveTo>
                <a:lnTo>
                  <a:pt x="7693682" y="0"/>
                </a:lnTo>
                <a:lnTo>
                  <a:pt x="7693682" y="372275"/>
                </a:lnTo>
                <a:lnTo>
                  <a:pt x="0" y="372275"/>
                </a:lnTo>
                <a:lnTo>
                  <a:pt x="0" y="0"/>
                </a:lnTo>
                <a:close/>
              </a:path>
            </a:pathLst>
          </a:custGeom>
          <a:blipFill>
            <a:blip r:embed="rId5"/>
            <a:stretch>
              <a:fillRect l="0" t="0" r="0" b="0"/>
            </a:stretch>
          </a:blipFill>
        </p:spPr>
      </p:sp>
      <p:sp>
        <p:nvSpPr>
          <p:cNvPr name="TextBox 11" id="11"/>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2" id="12"/>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16. MENGHAPUS VIEW</a:t>
            </a:r>
          </a:p>
        </p:txBody>
      </p:sp>
      <p:sp>
        <p:nvSpPr>
          <p:cNvPr name="TextBox 13" id="13"/>
          <p:cNvSpPr txBox="true"/>
          <p:nvPr/>
        </p:nvSpPr>
        <p:spPr>
          <a:xfrm rot="0">
            <a:off x="1646449" y="552281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18. SELECT SEBAGIAN KOLOM</a:t>
            </a:r>
          </a:p>
        </p:txBody>
      </p:sp>
      <p:sp>
        <p:nvSpPr>
          <p:cNvPr name="TextBox 14" id="14"/>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17. SELECT SEMUA KOLOM (*)</a:t>
            </a:r>
          </a:p>
        </p:txBody>
      </p:sp>
      <p:sp>
        <p:nvSpPr>
          <p:cNvPr name="TextBox 15" id="15"/>
          <p:cNvSpPr txBox="true"/>
          <p:nvPr/>
        </p:nvSpPr>
        <p:spPr>
          <a:xfrm rot="0">
            <a:off x="9344236" y="5522813"/>
            <a:ext cx="8280752"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19. SELECT ORDER (ASC)</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1028700" y="2086779"/>
            <a:ext cx="16230600" cy="0"/>
          </a:xfrm>
          <a:prstGeom prst="line">
            <a:avLst/>
          </a:prstGeom>
          <a:ln cap="flat" w="38100">
            <a:solidFill>
              <a:srgbClr val="343F56"/>
            </a:solidFill>
            <a:prstDash val="solid"/>
            <a:headEnd type="none" len="sm" w="sm"/>
            <a:tailEnd type="none" len="sm" w="sm"/>
          </a:ln>
        </p:spPr>
      </p:sp>
      <p:sp>
        <p:nvSpPr>
          <p:cNvPr name="AutoShape 3" id="3"/>
          <p:cNvSpPr/>
          <p:nvPr/>
        </p:nvSpPr>
        <p:spPr>
          <a:xfrm>
            <a:off x="1028700" y="4587459"/>
            <a:ext cx="16230600" cy="0"/>
          </a:xfrm>
          <a:prstGeom prst="line">
            <a:avLst/>
          </a:prstGeom>
          <a:ln cap="flat" w="38100">
            <a:solidFill>
              <a:srgbClr val="343F56"/>
            </a:solidFill>
            <a:prstDash val="solid"/>
            <a:headEnd type="none" len="sm" w="sm"/>
            <a:tailEnd type="none" len="sm" w="sm"/>
          </a:ln>
        </p:spPr>
      </p:sp>
      <p:sp>
        <p:nvSpPr>
          <p:cNvPr name="Freeform 4" id="4"/>
          <p:cNvSpPr/>
          <p:nvPr/>
        </p:nvSpPr>
        <p:spPr>
          <a:xfrm flipH="false" flipV="false" rot="0">
            <a:off x="1028700" y="5035134"/>
            <a:ext cx="7351773" cy="2177108"/>
          </a:xfrm>
          <a:custGeom>
            <a:avLst/>
            <a:gdLst/>
            <a:ahLst/>
            <a:cxnLst/>
            <a:rect r="r" b="b" t="t" l="l"/>
            <a:pathLst>
              <a:path h="2177108" w="7351773">
                <a:moveTo>
                  <a:pt x="0" y="0"/>
                </a:moveTo>
                <a:lnTo>
                  <a:pt x="7351773" y="0"/>
                </a:lnTo>
                <a:lnTo>
                  <a:pt x="7351773" y="2177108"/>
                </a:lnTo>
                <a:lnTo>
                  <a:pt x="0" y="2177108"/>
                </a:lnTo>
                <a:lnTo>
                  <a:pt x="0" y="0"/>
                </a:lnTo>
                <a:close/>
              </a:path>
            </a:pathLst>
          </a:custGeom>
          <a:blipFill>
            <a:blip r:embed="rId2"/>
            <a:stretch>
              <a:fillRect l="0" t="-326699" r="-134249" b="-18252"/>
            </a:stretch>
          </a:blipFill>
        </p:spPr>
      </p:sp>
      <p:grpSp>
        <p:nvGrpSpPr>
          <p:cNvPr name="Group 5" id="5"/>
          <p:cNvGrpSpPr/>
          <p:nvPr/>
        </p:nvGrpSpPr>
        <p:grpSpPr>
          <a:xfrm rot="0">
            <a:off x="1028700" y="5035134"/>
            <a:ext cx="7351773" cy="518894"/>
            <a:chOff x="0" y="0"/>
            <a:chExt cx="1936270" cy="136663"/>
          </a:xfrm>
        </p:grpSpPr>
        <p:sp>
          <p:nvSpPr>
            <p:cNvPr name="Freeform 6" id="6"/>
            <p:cNvSpPr/>
            <p:nvPr/>
          </p:nvSpPr>
          <p:spPr>
            <a:xfrm flipH="false" flipV="false" rot="0">
              <a:off x="0" y="0"/>
              <a:ext cx="1936270" cy="136663"/>
            </a:xfrm>
            <a:custGeom>
              <a:avLst/>
              <a:gdLst/>
              <a:ahLst/>
              <a:cxnLst/>
              <a:rect r="r" b="b" t="t" l="l"/>
              <a:pathLst>
                <a:path h="136663" w="1936270">
                  <a:moveTo>
                    <a:pt x="0" y="0"/>
                  </a:moveTo>
                  <a:lnTo>
                    <a:pt x="1936270" y="0"/>
                  </a:lnTo>
                  <a:lnTo>
                    <a:pt x="1936270" y="136663"/>
                  </a:lnTo>
                  <a:lnTo>
                    <a:pt x="0" y="136663"/>
                  </a:lnTo>
                  <a:close/>
                </a:path>
              </a:pathLst>
            </a:custGeom>
            <a:solidFill>
              <a:srgbClr val="000000">
                <a:alpha val="0"/>
              </a:srgbClr>
            </a:solidFill>
            <a:ln w="47625" cap="sq">
              <a:solidFill>
                <a:srgbClr val="FF0000"/>
              </a:solidFill>
              <a:prstDash val="solid"/>
              <a:miter/>
            </a:ln>
          </p:spPr>
        </p:sp>
        <p:sp>
          <p:nvSpPr>
            <p:cNvPr name="TextBox 7" id="7"/>
            <p:cNvSpPr txBox="true"/>
            <p:nvPr/>
          </p:nvSpPr>
          <p:spPr>
            <a:xfrm>
              <a:off x="0" y="-57150"/>
              <a:ext cx="1936270" cy="193813"/>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2765662" y="866775"/>
            <a:ext cx="12756676" cy="972354"/>
          </a:xfrm>
          <a:prstGeom prst="rect">
            <a:avLst/>
          </a:prstGeom>
        </p:spPr>
        <p:txBody>
          <a:bodyPr anchor="t" rtlCol="false" tIns="0" lIns="0" bIns="0" rIns="0">
            <a:spAutoFit/>
          </a:bodyPr>
          <a:lstStyle/>
          <a:p>
            <a:pPr algn="ctr">
              <a:lnSpc>
                <a:spcPts val="7503"/>
              </a:lnSpc>
            </a:pPr>
            <a:r>
              <a:rPr lang="en-US" b="true" sz="5359">
                <a:solidFill>
                  <a:srgbClr val="343F56"/>
                </a:solidFill>
                <a:latin typeface="Hagrid Heavy"/>
                <a:ea typeface="Hagrid Heavy"/>
                <a:cs typeface="Hagrid Heavy"/>
                <a:sym typeface="Hagrid Heavy"/>
              </a:rPr>
              <a:t>DUMMY DATA</a:t>
            </a:r>
          </a:p>
        </p:txBody>
      </p:sp>
      <p:sp>
        <p:nvSpPr>
          <p:cNvPr name="TextBox 9" id="9"/>
          <p:cNvSpPr txBox="true"/>
          <p:nvPr/>
        </p:nvSpPr>
        <p:spPr>
          <a:xfrm rot="0">
            <a:off x="6163101" y="363494"/>
            <a:ext cx="5961798" cy="391794"/>
          </a:xfrm>
          <a:prstGeom prst="rect">
            <a:avLst/>
          </a:prstGeom>
        </p:spPr>
        <p:txBody>
          <a:bodyPr anchor="t" rtlCol="false" tIns="0" lIns="0" bIns="0" rIns="0">
            <a:spAutoFit/>
          </a:bodyPr>
          <a:lstStyle/>
          <a:p>
            <a:pPr algn="ctr">
              <a:lnSpc>
                <a:spcPts val="3080"/>
              </a:lnSpc>
            </a:pPr>
            <a:r>
              <a:rPr lang="en-US" b="true" sz="2200">
                <a:solidFill>
                  <a:srgbClr val="343F56"/>
                </a:solidFill>
                <a:latin typeface="Hagrid Ultra-Bold"/>
                <a:ea typeface="Hagrid Ultra-Bold"/>
                <a:cs typeface="Hagrid Ultra-Bold"/>
                <a:sym typeface="Hagrid Ultra-Bold"/>
              </a:rPr>
              <a:t>DATA MANIPULATION LANGUAGE</a:t>
            </a:r>
          </a:p>
        </p:txBody>
      </p:sp>
      <p:sp>
        <p:nvSpPr>
          <p:cNvPr name="TextBox 10" id="10"/>
          <p:cNvSpPr txBox="true"/>
          <p:nvPr/>
        </p:nvSpPr>
        <p:spPr>
          <a:xfrm rot="0">
            <a:off x="1028700" y="2448941"/>
            <a:ext cx="16230600" cy="1690844"/>
          </a:xfrm>
          <a:prstGeom prst="rect">
            <a:avLst/>
          </a:prstGeom>
        </p:spPr>
        <p:txBody>
          <a:bodyPr anchor="t" rtlCol="false" tIns="0" lIns="0" bIns="0" rIns="0">
            <a:spAutoFit/>
          </a:bodyPr>
          <a:lstStyle/>
          <a:p>
            <a:pPr algn="just">
              <a:lnSpc>
                <a:spcPts val="4453"/>
              </a:lnSpc>
            </a:pPr>
            <a:r>
              <a:rPr lang="en-US" sz="3181" b="true">
                <a:solidFill>
                  <a:srgbClr val="343F56"/>
                </a:solidFill>
                <a:latin typeface="Poppins Bold"/>
                <a:ea typeface="Poppins Bold"/>
                <a:cs typeface="Poppins Bold"/>
                <a:sym typeface="Poppins Bold"/>
              </a:rPr>
              <a:t>Dummy data</a:t>
            </a:r>
            <a:r>
              <a:rPr lang="en-US" sz="3181">
                <a:solidFill>
                  <a:srgbClr val="343F56"/>
                </a:solidFill>
                <a:latin typeface="Poppins"/>
                <a:ea typeface="Poppins"/>
                <a:cs typeface="Poppins"/>
                <a:sym typeface="Poppins"/>
              </a:rPr>
              <a:t> adalah data yang tidak sebenarnya. Data ini diperlukan jika data sebenarnya tidak bisa diperoleh. Dummy data biasa digunakan selama pengujian database.</a:t>
            </a:r>
          </a:p>
        </p:txBody>
      </p:sp>
      <p:sp>
        <p:nvSpPr>
          <p:cNvPr name="TextBox 11" id="11"/>
          <p:cNvSpPr txBox="true"/>
          <p:nvPr/>
        </p:nvSpPr>
        <p:spPr>
          <a:xfrm rot="0">
            <a:off x="8609793" y="4949409"/>
            <a:ext cx="634392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&lt;- Penambahan dummy data</a:t>
            </a:r>
          </a:p>
        </p:txBody>
      </p:sp>
      <p:sp>
        <p:nvSpPr>
          <p:cNvPr name="TextBox 12" id="12"/>
          <p:cNvSpPr txBox="true"/>
          <p:nvPr/>
        </p:nvSpPr>
        <p:spPr>
          <a:xfrm rot="0">
            <a:off x="1028700" y="7355117"/>
            <a:ext cx="16230600" cy="2252819"/>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Pada tabel terdapat nama pelanggan dengan nama </a:t>
            </a:r>
            <a:r>
              <a:rPr lang="en-US" sz="3181" b="true">
                <a:solidFill>
                  <a:srgbClr val="343F56"/>
                </a:solidFill>
                <a:latin typeface="Poppins Bold"/>
                <a:ea typeface="Poppins Bold"/>
                <a:cs typeface="Poppins Bold"/>
                <a:sym typeface="Poppins Bold"/>
              </a:rPr>
              <a:t>[kosong]</a:t>
            </a:r>
            <a:r>
              <a:rPr lang="en-US" sz="3181">
                <a:solidFill>
                  <a:srgbClr val="343F56"/>
                </a:solidFill>
                <a:latin typeface="Poppins"/>
                <a:ea typeface="Poppins"/>
                <a:cs typeface="Poppins"/>
                <a:sym typeface="Poppins"/>
              </a:rPr>
              <a:t>, jika terjadi pembelian </a:t>
            </a:r>
            <a:r>
              <a:rPr lang="en-US" sz="3181">
                <a:solidFill>
                  <a:srgbClr val="343F56"/>
                </a:solidFill>
                <a:latin typeface="Poppins"/>
                <a:ea typeface="Poppins"/>
                <a:cs typeface="Poppins"/>
                <a:sym typeface="Poppins"/>
              </a:rPr>
              <a:t>dengan nama pelanggan yang tidak disebutkan maka aplikasi akan memberi nama pelanggan tersebut dengan nama </a:t>
            </a:r>
            <a:r>
              <a:rPr lang="en-US" sz="3181" b="true">
                <a:solidFill>
                  <a:srgbClr val="343F56"/>
                </a:solidFill>
                <a:latin typeface="Poppins Bold"/>
                <a:ea typeface="Poppins Bold"/>
                <a:cs typeface="Poppins Bold"/>
                <a:sym typeface="Poppins Bold"/>
              </a:rPr>
              <a:t>[kosong]</a:t>
            </a:r>
            <a:r>
              <a:rPr lang="en-US" sz="3181">
                <a:solidFill>
                  <a:srgbClr val="343F56"/>
                </a:solidFill>
                <a:latin typeface="Poppins"/>
                <a:ea typeface="Poppins"/>
                <a:cs typeface="Poppins"/>
                <a:sym typeface="Poppins"/>
              </a:rPr>
              <a:t>. Nama pelanggan dengan nama </a:t>
            </a:r>
            <a:r>
              <a:rPr lang="en-US" sz="3181" b="true">
                <a:solidFill>
                  <a:srgbClr val="343F56"/>
                </a:solidFill>
                <a:latin typeface="Poppins Bold"/>
                <a:ea typeface="Poppins Bold"/>
                <a:cs typeface="Poppins Bold"/>
                <a:sym typeface="Poppins Bold"/>
              </a:rPr>
              <a:t>[kosong]</a:t>
            </a:r>
            <a:r>
              <a:rPr lang="en-US" sz="3181">
                <a:solidFill>
                  <a:srgbClr val="343F56"/>
                </a:solidFill>
                <a:latin typeface="Poppins"/>
                <a:ea typeface="Poppins"/>
                <a:cs typeface="Poppins"/>
                <a:sym typeface="Poppins"/>
              </a:rPr>
              <a:t> ini disebut dengan dummy data.</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5E6CA"/>
        </a:solidFill>
      </p:bgPr>
    </p:bg>
    <p:spTree>
      <p:nvGrpSpPr>
        <p:cNvPr id="1" name=""/>
        <p:cNvGrpSpPr/>
        <p:nvPr/>
      </p:nvGrpSpPr>
      <p:grpSpPr>
        <a:xfrm>
          <a:off x="0" y="0"/>
          <a:ext cx="0" cy="0"/>
          <a:chOff x="0" y="0"/>
          <a:chExt cx="0" cy="0"/>
        </a:xfrm>
      </p:grpSpPr>
      <p:sp>
        <p:nvSpPr>
          <p:cNvPr name="TextBox 2" id="2"/>
          <p:cNvSpPr txBox="true"/>
          <p:nvPr/>
        </p:nvSpPr>
        <p:spPr>
          <a:xfrm rot="0">
            <a:off x="3239097" y="3042281"/>
            <a:ext cx="11809806" cy="3983363"/>
          </a:xfrm>
          <a:prstGeom prst="rect">
            <a:avLst/>
          </a:prstGeom>
        </p:spPr>
        <p:txBody>
          <a:bodyPr anchor="t" rtlCol="false" tIns="0" lIns="0" bIns="0" rIns="0">
            <a:spAutoFit/>
          </a:bodyPr>
          <a:lstStyle/>
          <a:p>
            <a:pPr algn="ctr">
              <a:lnSpc>
                <a:spcPts val="15119"/>
              </a:lnSpc>
            </a:pPr>
            <a:r>
              <a:rPr lang="en-US" b="true" sz="10799">
                <a:solidFill>
                  <a:srgbClr val="343F56"/>
                </a:solidFill>
                <a:latin typeface="Hagrid Heavy"/>
                <a:ea typeface="Hagrid Heavy"/>
                <a:cs typeface="Hagrid Heavy"/>
                <a:sym typeface="Hagrid Heavy"/>
              </a:rPr>
              <a:t>DASAR PENGGUNAAN</a:t>
            </a:r>
          </a:p>
        </p:txBody>
      </p:sp>
      <p:sp>
        <p:nvSpPr>
          <p:cNvPr name="TextBox 3" id="3"/>
          <p:cNvSpPr txBox="true"/>
          <p:nvPr/>
        </p:nvSpPr>
        <p:spPr>
          <a:xfrm rot="0">
            <a:off x="1869773" y="1136187"/>
            <a:ext cx="3582966" cy="391794"/>
          </a:xfrm>
          <a:prstGeom prst="rect">
            <a:avLst/>
          </a:prstGeom>
        </p:spPr>
        <p:txBody>
          <a:bodyPr anchor="t" rtlCol="false" tIns="0" lIns="0" bIns="0" rIns="0">
            <a:spAutoFit/>
          </a:bodyPr>
          <a:lstStyle/>
          <a:p>
            <a:pPr algn="l">
              <a:lnSpc>
                <a:spcPts val="3080"/>
              </a:lnSpc>
            </a:pPr>
            <a:r>
              <a:rPr lang="en-US" sz="2200" b="true">
                <a:solidFill>
                  <a:srgbClr val="343F56"/>
                </a:solidFill>
                <a:latin typeface="Hagrid Ultra-Bold"/>
                <a:ea typeface="Hagrid Ultra-Bold"/>
                <a:cs typeface="Hagrid Ultra-Bold"/>
                <a:sym typeface="Hagrid Ultra-Bold"/>
              </a:rPr>
              <a:t>MYSQL</a:t>
            </a:r>
          </a:p>
        </p:txBody>
      </p:sp>
      <p:sp>
        <p:nvSpPr>
          <p:cNvPr name="AutoShape 4" id="4"/>
          <p:cNvSpPr/>
          <p:nvPr/>
        </p:nvSpPr>
        <p:spPr>
          <a:xfrm rot="0">
            <a:off x="5727469" y="1351134"/>
            <a:ext cx="11531831" cy="0"/>
          </a:xfrm>
          <a:prstGeom prst="line">
            <a:avLst/>
          </a:prstGeom>
          <a:ln cap="flat" w="38100">
            <a:solidFill>
              <a:srgbClr val="343F56"/>
            </a:solidFill>
            <a:prstDash val="solid"/>
            <a:headEnd type="none" len="sm" w="sm"/>
            <a:tailEnd type="none" len="sm" w="sm"/>
          </a:ln>
        </p:spPr>
      </p:sp>
      <p:grpSp>
        <p:nvGrpSpPr>
          <p:cNvPr name="Group 5" id="5"/>
          <p:cNvGrpSpPr/>
          <p:nvPr/>
        </p:nvGrpSpPr>
        <p:grpSpPr>
          <a:xfrm rot="0">
            <a:off x="1031218" y="8345443"/>
            <a:ext cx="16228082" cy="912857"/>
            <a:chOff x="0" y="0"/>
            <a:chExt cx="3964388" cy="223003"/>
          </a:xfrm>
        </p:grpSpPr>
        <p:sp>
          <p:nvSpPr>
            <p:cNvPr name="Freeform 6" id="6"/>
            <p:cNvSpPr/>
            <p:nvPr/>
          </p:nvSpPr>
          <p:spPr>
            <a:xfrm flipH="false" flipV="false" rot="0">
              <a:off x="0" y="0"/>
              <a:ext cx="3964388" cy="223003"/>
            </a:xfrm>
            <a:custGeom>
              <a:avLst/>
              <a:gdLst/>
              <a:ahLst/>
              <a:cxnLst/>
              <a:rect r="r" b="b" t="t" l="l"/>
              <a:pathLst>
                <a:path h="223003" w="3964388">
                  <a:moveTo>
                    <a:pt x="0" y="0"/>
                  </a:moveTo>
                  <a:lnTo>
                    <a:pt x="3964388" y="0"/>
                  </a:lnTo>
                  <a:lnTo>
                    <a:pt x="3964388" y="223003"/>
                  </a:lnTo>
                  <a:lnTo>
                    <a:pt x="0" y="223003"/>
                  </a:lnTo>
                  <a:close/>
                </a:path>
              </a:pathLst>
            </a:custGeom>
            <a:solidFill>
              <a:srgbClr val="343F56"/>
            </a:solidFill>
          </p:spPr>
        </p:sp>
        <p:sp>
          <p:nvSpPr>
            <p:cNvPr name="TextBox 7" id="7"/>
            <p:cNvSpPr txBox="true"/>
            <p:nvPr/>
          </p:nvSpPr>
          <p:spPr>
            <a:xfrm>
              <a:off x="0" y="-38100"/>
              <a:ext cx="3964388" cy="26110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07229" y="8558505"/>
            <a:ext cx="12562381" cy="486733"/>
            <a:chOff x="0" y="0"/>
            <a:chExt cx="16749841" cy="648978"/>
          </a:xfrm>
        </p:grpSpPr>
        <p:grpSp>
          <p:nvGrpSpPr>
            <p:cNvPr name="Group 9" id="9"/>
            <p:cNvGrpSpPr/>
            <p:nvPr/>
          </p:nvGrpSpPr>
          <p:grpSpPr>
            <a:xfrm rot="0">
              <a:off x="0" y="0"/>
              <a:ext cx="741689" cy="648978"/>
              <a:chOff x="0" y="0"/>
              <a:chExt cx="812800" cy="711200"/>
            </a:xfrm>
          </p:grpSpPr>
          <p:sp>
            <p:nvSpPr>
              <p:cNvPr name="Freeform 10" id="10"/>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F5E6CA"/>
              </a:solidFill>
            </p:spPr>
          </p:sp>
          <p:sp>
            <p:nvSpPr>
              <p:cNvPr name="TextBox 11" id="11"/>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142162" y="51228"/>
              <a:ext cx="15607679" cy="501075"/>
            </a:xfrm>
            <a:prstGeom prst="rect">
              <a:avLst/>
            </a:prstGeom>
          </p:spPr>
          <p:txBody>
            <a:bodyPr anchor="t" rtlCol="false" tIns="0" lIns="0" bIns="0" rIns="0">
              <a:spAutoFit/>
            </a:bodyPr>
            <a:lstStyle/>
            <a:p>
              <a:pPr algn="l">
                <a:lnSpc>
                  <a:spcPts val="3080"/>
                </a:lnSpc>
              </a:pPr>
              <a:r>
                <a:rPr lang="en-US" sz="2200" b="true">
                  <a:solidFill>
                    <a:srgbClr val="F5E6CA"/>
                  </a:solidFill>
                  <a:latin typeface="Hagrid Ultra-Bold"/>
                  <a:ea typeface="Hagrid Ultra-Bold"/>
                  <a:cs typeface="Hagrid Ultra-Bold"/>
                  <a:sym typeface="Hagrid Ultra-Bold"/>
                </a:rPr>
                <a:t>ANTONNIA YO'EL WAHYU VEBRIANTI - XI-RPL/06</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838472" y="2204004"/>
            <a:ext cx="7113504" cy="2683080"/>
          </a:xfrm>
          <a:custGeom>
            <a:avLst/>
            <a:gdLst/>
            <a:ahLst/>
            <a:cxnLst/>
            <a:rect r="r" b="b" t="t" l="l"/>
            <a:pathLst>
              <a:path h="2683080" w="7113504">
                <a:moveTo>
                  <a:pt x="0" y="0"/>
                </a:moveTo>
                <a:lnTo>
                  <a:pt x="7113504" y="0"/>
                </a:lnTo>
                <a:lnTo>
                  <a:pt x="7113504" y="2683080"/>
                </a:lnTo>
                <a:lnTo>
                  <a:pt x="0" y="2683080"/>
                </a:lnTo>
                <a:lnTo>
                  <a:pt x="0" y="0"/>
                </a:lnTo>
                <a:close/>
              </a:path>
            </a:pathLst>
          </a:custGeom>
          <a:blipFill>
            <a:blip r:embed="rId2"/>
            <a:stretch>
              <a:fillRect l="0" t="0" r="0" b="0"/>
            </a:stretch>
          </a:blipFill>
        </p:spPr>
      </p:sp>
      <p:sp>
        <p:nvSpPr>
          <p:cNvPr name="Freeform 8" id="8"/>
          <p:cNvSpPr/>
          <p:nvPr/>
        </p:nvSpPr>
        <p:spPr>
          <a:xfrm flipH="false" flipV="false" rot="0">
            <a:off x="10094803" y="2204004"/>
            <a:ext cx="7164497" cy="2683080"/>
          </a:xfrm>
          <a:custGeom>
            <a:avLst/>
            <a:gdLst/>
            <a:ahLst/>
            <a:cxnLst/>
            <a:rect r="r" b="b" t="t" l="l"/>
            <a:pathLst>
              <a:path h="2683080" w="7164497">
                <a:moveTo>
                  <a:pt x="0" y="0"/>
                </a:moveTo>
                <a:lnTo>
                  <a:pt x="7164497" y="0"/>
                </a:lnTo>
                <a:lnTo>
                  <a:pt x="7164497" y="2683080"/>
                </a:lnTo>
                <a:lnTo>
                  <a:pt x="0" y="2683080"/>
                </a:lnTo>
                <a:lnTo>
                  <a:pt x="0" y="0"/>
                </a:lnTo>
                <a:close/>
              </a:path>
            </a:pathLst>
          </a:custGeom>
          <a:blipFill>
            <a:blip r:embed="rId3"/>
            <a:stretch>
              <a:fillRect l="0" t="0" r="0" b="0"/>
            </a:stretch>
          </a:blipFill>
        </p:spPr>
      </p:sp>
      <p:sp>
        <p:nvSpPr>
          <p:cNvPr name="Freeform 9" id="9"/>
          <p:cNvSpPr/>
          <p:nvPr/>
        </p:nvSpPr>
        <p:spPr>
          <a:xfrm flipH="false" flipV="false" rot="0">
            <a:off x="1838472" y="6395279"/>
            <a:ext cx="9102938" cy="2863021"/>
          </a:xfrm>
          <a:custGeom>
            <a:avLst/>
            <a:gdLst/>
            <a:ahLst/>
            <a:cxnLst/>
            <a:rect r="r" b="b" t="t" l="l"/>
            <a:pathLst>
              <a:path h="2863021" w="9102938">
                <a:moveTo>
                  <a:pt x="0" y="0"/>
                </a:moveTo>
                <a:lnTo>
                  <a:pt x="9102938" y="0"/>
                </a:lnTo>
                <a:lnTo>
                  <a:pt x="9102938" y="2863021"/>
                </a:lnTo>
                <a:lnTo>
                  <a:pt x="0" y="2863021"/>
                </a:lnTo>
                <a:lnTo>
                  <a:pt x="0" y="0"/>
                </a:lnTo>
                <a:close/>
              </a:path>
            </a:pathLst>
          </a:custGeom>
          <a:blipFill>
            <a:blip r:embed="rId4"/>
            <a:stretch>
              <a:fillRect l="0" t="0" r="0" b="0"/>
            </a:stretch>
          </a:blipFill>
        </p:spPr>
      </p:sp>
      <p:sp>
        <p:nvSpPr>
          <p:cNvPr name="TextBox 10" id="10"/>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1" id="11"/>
          <p:cNvSpPr txBox="true"/>
          <p:nvPr/>
        </p:nvSpPr>
        <p:spPr>
          <a:xfrm rot="0">
            <a:off x="183847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20. SELECT ORDER (DESC)</a:t>
            </a:r>
          </a:p>
        </p:txBody>
      </p:sp>
      <p:sp>
        <p:nvSpPr>
          <p:cNvPr name="TextBox 12" id="12"/>
          <p:cNvSpPr txBox="true"/>
          <p:nvPr/>
        </p:nvSpPr>
        <p:spPr>
          <a:xfrm rot="0">
            <a:off x="1838472" y="563264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22. PENGUJIAN WHERE (ORDER BY)</a:t>
            </a:r>
          </a:p>
        </p:txBody>
      </p:sp>
      <p:sp>
        <p:nvSpPr>
          <p:cNvPr name="TextBox 13" id="13"/>
          <p:cNvSpPr txBox="true"/>
          <p:nvPr/>
        </p:nvSpPr>
        <p:spPr>
          <a:xfrm rot="0">
            <a:off x="10094803"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21. SELECT GROUP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9344236" y="6096033"/>
            <a:ext cx="5308161" cy="2689444"/>
          </a:xfrm>
          <a:custGeom>
            <a:avLst/>
            <a:gdLst/>
            <a:ahLst/>
            <a:cxnLst/>
            <a:rect r="r" b="b" t="t" l="l"/>
            <a:pathLst>
              <a:path h="2689444" w="5308161">
                <a:moveTo>
                  <a:pt x="0" y="0"/>
                </a:moveTo>
                <a:lnTo>
                  <a:pt x="5308162" y="0"/>
                </a:lnTo>
                <a:lnTo>
                  <a:pt x="5308162" y="2689443"/>
                </a:lnTo>
                <a:lnTo>
                  <a:pt x="0" y="2689443"/>
                </a:lnTo>
                <a:lnTo>
                  <a:pt x="0" y="0"/>
                </a:lnTo>
                <a:close/>
              </a:path>
            </a:pathLst>
          </a:custGeom>
          <a:blipFill>
            <a:blip r:embed="rId2"/>
            <a:stretch>
              <a:fillRect l="0" t="-113280" r="-271431" b="-199085"/>
            </a:stretch>
          </a:blipFill>
        </p:spPr>
      </p:sp>
      <p:sp>
        <p:nvSpPr>
          <p:cNvPr name="Freeform 8" id="8"/>
          <p:cNvSpPr/>
          <p:nvPr/>
        </p:nvSpPr>
        <p:spPr>
          <a:xfrm flipH="false" flipV="false" rot="0">
            <a:off x="1693140" y="3011849"/>
            <a:ext cx="5434221" cy="883791"/>
          </a:xfrm>
          <a:custGeom>
            <a:avLst/>
            <a:gdLst/>
            <a:ahLst/>
            <a:cxnLst/>
            <a:rect r="r" b="b" t="t" l="l"/>
            <a:pathLst>
              <a:path h="883791" w="5434221">
                <a:moveTo>
                  <a:pt x="0" y="0"/>
                </a:moveTo>
                <a:lnTo>
                  <a:pt x="5434220" y="0"/>
                </a:lnTo>
                <a:lnTo>
                  <a:pt x="5434220" y="883791"/>
                </a:lnTo>
                <a:lnTo>
                  <a:pt x="0" y="883791"/>
                </a:lnTo>
                <a:lnTo>
                  <a:pt x="0" y="0"/>
                </a:lnTo>
                <a:close/>
              </a:path>
            </a:pathLst>
          </a:custGeom>
          <a:blipFill>
            <a:blip r:embed="rId3"/>
            <a:stretch>
              <a:fillRect l="0" t="0" r="0" b="0"/>
            </a:stretch>
          </a:blipFill>
        </p:spPr>
      </p:sp>
      <p:sp>
        <p:nvSpPr>
          <p:cNvPr name="Freeform 9" id="9"/>
          <p:cNvSpPr/>
          <p:nvPr/>
        </p:nvSpPr>
        <p:spPr>
          <a:xfrm flipH="false" flipV="false" rot="0">
            <a:off x="9344236" y="2844553"/>
            <a:ext cx="5308161" cy="1218383"/>
          </a:xfrm>
          <a:custGeom>
            <a:avLst/>
            <a:gdLst/>
            <a:ahLst/>
            <a:cxnLst/>
            <a:rect r="r" b="b" t="t" l="l"/>
            <a:pathLst>
              <a:path h="1218383" w="5308161">
                <a:moveTo>
                  <a:pt x="0" y="0"/>
                </a:moveTo>
                <a:lnTo>
                  <a:pt x="5308162" y="0"/>
                </a:lnTo>
                <a:lnTo>
                  <a:pt x="5308162" y="1218383"/>
                </a:lnTo>
                <a:lnTo>
                  <a:pt x="0" y="1218383"/>
                </a:lnTo>
                <a:lnTo>
                  <a:pt x="0" y="0"/>
                </a:lnTo>
                <a:close/>
              </a:path>
            </a:pathLst>
          </a:custGeom>
          <a:blipFill>
            <a:blip r:embed="rId4"/>
            <a:stretch>
              <a:fillRect l="0" t="0" r="0" b="0"/>
            </a:stretch>
          </a:blipFill>
        </p:spPr>
      </p:sp>
      <p:sp>
        <p:nvSpPr>
          <p:cNvPr name="Freeform 10" id="10"/>
          <p:cNvSpPr/>
          <p:nvPr/>
        </p:nvSpPr>
        <p:spPr>
          <a:xfrm flipH="false" flipV="false" rot="0">
            <a:off x="1693140" y="6096033"/>
            <a:ext cx="5434221" cy="2844974"/>
          </a:xfrm>
          <a:custGeom>
            <a:avLst/>
            <a:gdLst/>
            <a:ahLst/>
            <a:cxnLst/>
            <a:rect r="r" b="b" t="t" l="l"/>
            <a:pathLst>
              <a:path h="2844974" w="5434221">
                <a:moveTo>
                  <a:pt x="0" y="0"/>
                </a:moveTo>
                <a:lnTo>
                  <a:pt x="5434220" y="0"/>
                </a:lnTo>
                <a:lnTo>
                  <a:pt x="5434220" y="2844974"/>
                </a:lnTo>
                <a:lnTo>
                  <a:pt x="0" y="2844974"/>
                </a:lnTo>
                <a:lnTo>
                  <a:pt x="0" y="0"/>
                </a:lnTo>
                <a:close/>
              </a:path>
            </a:pathLst>
          </a:custGeom>
          <a:blipFill>
            <a:blip r:embed="rId5"/>
            <a:stretch>
              <a:fillRect l="0" t="0" r="0" b="0"/>
            </a:stretch>
          </a:blipFill>
        </p:spPr>
      </p:sp>
      <p:sp>
        <p:nvSpPr>
          <p:cNvPr name="TextBox 11" id="11"/>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2" id="12"/>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23. PENGUJIAN WHERE (LIKE %)</a:t>
            </a:r>
          </a:p>
        </p:txBody>
      </p:sp>
      <p:sp>
        <p:nvSpPr>
          <p:cNvPr name="TextBox 13" id="13"/>
          <p:cNvSpPr txBox="true"/>
          <p:nvPr/>
        </p:nvSpPr>
        <p:spPr>
          <a:xfrm rot="0">
            <a:off x="1646449" y="552281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24. SUBQUERY (IN)</a:t>
            </a:r>
          </a:p>
        </p:txBody>
      </p:sp>
      <p:sp>
        <p:nvSpPr>
          <p:cNvPr name="TextBox 14" id="14"/>
          <p:cNvSpPr txBox="true"/>
          <p:nvPr/>
        </p:nvSpPr>
        <p:spPr>
          <a:xfrm rot="0">
            <a:off x="9344236" y="5522813"/>
            <a:ext cx="8280752"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25. SUBQUERY (NOT IN)</a:t>
            </a:r>
          </a:p>
        </p:txBody>
      </p:sp>
      <p:sp>
        <p:nvSpPr>
          <p:cNvPr name="TextBox 15" id="15"/>
          <p:cNvSpPr txBox="true"/>
          <p:nvPr/>
        </p:nvSpPr>
        <p:spPr>
          <a:xfrm rot="0">
            <a:off x="2001334" y="9095391"/>
            <a:ext cx="12651064" cy="406084"/>
          </a:xfrm>
          <a:prstGeom prst="rect">
            <a:avLst/>
          </a:prstGeom>
        </p:spPr>
        <p:txBody>
          <a:bodyPr anchor="t" rtlCol="false" tIns="0" lIns="0" bIns="0" rIns="0">
            <a:spAutoFit/>
          </a:bodyPr>
          <a:lstStyle/>
          <a:p>
            <a:pPr algn="l">
              <a:lnSpc>
                <a:spcPts val="3123"/>
              </a:lnSpc>
            </a:pPr>
            <a:r>
              <a:rPr lang="en-US" sz="2231" b="true">
                <a:solidFill>
                  <a:srgbClr val="343F56"/>
                </a:solidFill>
                <a:latin typeface="Poppins Bold"/>
                <a:ea typeface="Poppins Bold"/>
                <a:cs typeface="Poppins Bold"/>
                <a:sym typeface="Poppins Bold"/>
              </a:rPr>
              <a:t>Penggunaan tanda ‘*’ pada select in hanya bisa dilakukan pada select yang pertama.</a:t>
            </a:r>
          </a:p>
        </p:txBody>
      </p:sp>
      <p:sp>
        <p:nvSpPr>
          <p:cNvPr name="TextBox 16" id="16"/>
          <p:cNvSpPr txBox="true"/>
          <p:nvPr/>
        </p:nvSpPr>
        <p:spPr>
          <a:xfrm rot="0">
            <a:off x="1693140" y="4256800"/>
            <a:ext cx="6780535" cy="791049"/>
          </a:xfrm>
          <a:prstGeom prst="rect">
            <a:avLst/>
          </a:prstGeom>
        </p:spPr>
        <p:txBody>
          <a:bodyPr anchor="t" rtlCol="false" tIns="0" lIns="0" bIns="0" rIns="0">
            <a:spAutoFit/>
          </a:bodyPr>
          <a:lstStyle/>
          <a:p>
            <a:pPr algn="l" marL="481746" indent="-240873" lvl="1">
              <a:lnSpc>
                <a:spcPts val="3123"/>
              </a:lnSpc>
              <a:buFont typeface="Arial"/>
              <a:buChar char="•"/>
            </a:pPr>
            <a:r>
              <a:rPr lang="en-US" b="true" sz="2231">
                <a:solidFill>
                  <a:srgbClr val="343F56"/>
                </a:solidFill>
                <a:latin typeface="Poppins Bold"/>
                <a:ea typeface="Poppins Bold"/>
                <a:cs typeface="Poppins Bold"/>
                <a:sym typeface="Poppins Bold"/>
              </a:rPr>
              <a:t>%a artinya awalan sembarang yang penting akhiranya a</a:t>
            </a:r>
          </a:p>
        </p:txBody>
      </p:sp>
      <p:sp>
        <p:nvSpPr>
          <p:cNvPr name="TextBox 17" id="17"/>
          <p:cNvSpPr txBox="true"/>
          <p:nvPr/>
        </p:nvSpPr>
        <p:spPr>
          <a:xfrm rot="0">
            <a:off x="9344236" y="4256800"/>
            <a:ext cx="5308161" cy="791049"/>
          </a:xfrm>
          <a:prstGeom prst="rect">
            <a:avLst/>
          </a:prstGeom>
        </p:spPr>
        <p:txBody>
          <a:bodyPr anchor="t" rtlCol="false" tIns="0" lIns="0" bIns="0" rIns="0">
            <a:spAutoFit/>
          </a:bodyPr>
          <a:lstStyle/>
          <a:p>
            <a:pPr algn="l" marL="481746" indent="-240873" lvl="1">
              <a:lnSpc>
                <a:spcPts val="3123"/>
              </a:lnSpc>
              <a:buFont typeface="Arial"/>
              <a:buChar char="•"/>
            </a:pPr>
            <a:r>
              <a:rPr lang="en-US" b="true" sz="2231">
                <a:solidFill>
                  <a:srgbClr val="343F56"/>
                </a:solidFill>
                <a:latin typeface="Poppins Bold"/>
                <a:ea typeface="Poppins Bold"/>
                <a:cs typeface="Poppins Bold"/>
                <a:sym typeface="Poppins Bold"/>
              </a:rPr>
              <a:t>b% artinya awalan b akhiran sembarang </a:t>
            </a:r>
          </a:p>
        </p:txBody>
      </p:sp>
      <p:sp>
        <p:nvSpPr>
          <p:cNvPr name="TextBox 18" id="18"/>
          <p:cNvSpPr txBox="true"/>
          <p:nvPr/>
        </p:nvSpPr>
        <p:spPr>
          <a:xfrm rot="0">
            <a:off x="2001334" y="2045699"/>
            <a:ext cx="6946536" cy="791049"/>
          </a:xfrm>
          <a:prstGeom prst="rect">
            <a:avLst/>
          </a:prstGeom>
        </p:spPr>
        <p:txBody>
          <a:bodyPr anchor="t" rtlCol="false" tIns="0" lIns="0" bIns="0" rIns="0">
            <a:spAutoFit/>
          </a:bodyPr>
          <a:lstStyle/>
          <a:p>
            <a:pPr algn="l">
              <a:lnSpc>
                <a:spcPts val="3123"/>
              </a:lnSpc>
            </a:pPr>
            <a:r>
              <a:rPr lang="en-US" sz="2231" b="true">
                <a:solidFill>
                  <a:srgbClr val="343F56"/>
                </a:solidFill>
                <a:latin typeface="Poppins Bold"/>
                <a:ea typeface="Poppins Bold"/>
                <a:cs typeface="Poppins Bold"/>
                <a:sym typeface="Poppins Bold"/>
              </a:rPr>
              <a:t>% adalah sebutan untuk sembarang atau apapun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2342" y="2734350"/>
            <a:ext cx="7091390" cy="1035156"/>
          </a:xfrm>
          <a:custGeom>
            <a:avLst/>
            <a:gdLst/>
            <a:ahLst/>
            <a:cxnLst/>
            <a:rect r="r" b="b" t="t" l="l"/>
            <a:pathLst>
              <a:path h="1035156" w="7091390">
                <a:moveTo>
                  <a:pt x="0" y="0"/>
                </a:moveTo>
                <a:lnTo>
                  <a:pt x="7091390" y="0"/>
                </a:lnTo>
                <a:lnTo>
                  <a:pt x="7091390" y="1035156"/>
                </a:lnTo>
                <a:lnTo>
                  <a:pt x="0" y="1035156"/>
                </a:lnTo>
                <a:lnTo>
                  <a:pt x="0" y="0"/>
                </a:lnTo>
                <a:close/>
              </a:path>
            </a:pathLst>
          </a:custGeom>
          <a:blipFill>
            <a:blip r:embed="rId2"/>
            <a:stretch>
              <a:fillRect l="0" t="-462492" r="-172988" b="-489451"/>
            </a:stretch>
          </a:blipFill>
        </p:spPr>
      </p:sp>
      <p:sp>
        <p:nvSpPr>
          <p:cNvPr name="Freeform 8" id="8"/>
          <p:cNvSpPr/>
          <p:nvPr/>
        </p:nvSpPr>
        <p:spPr>
          <a:xfrm flipH="false" flipV="false" rot="0">
            <a:off x="9343332" y="2901237"/>
            <a:ext cx="8574973" cy="701382"/>
          </a:xfrm>
          <a:custGeom>
            <a:avLst/>
            <a:gdLst/>
            <a:ahLst/>
            <a:cxnLst/>
            <a:rect r="r" b="b" t="t" l="l"/>
            <a:pathLst>
              <a:path h="701382" w="8574973">
                <a:moveTo>
                  <a:pt x="0" y="0"/>
                </a:moveTo>
                <a:lnTo>
                  <a:pt x="8574973" y="0"/>
                </a:lnTo>
                <a:lnTo>
                  <a:pt x="8574973" y="701382"/>
                </a:lnTo>
                <a:lnTo>
                  <a:pt x="0" y="701382"/>
                </a:lnTo>
                <a:lnTo>
                  <a:pt x="0" y="0"/>
                </a:lnTo>
                <a:close/>
              </a:path>
            </a:pathLst>
          </a:custGeom>
          <a:blipFill>
            <a:blip r:embed="rId3"/>
            <a:stretch>
              <a:fillRect l="0" t="-701451" r="-273651" b="-1768158"/>
            </a:stretch>
          </a:blipFill>
        </p:spPr>
      </p:sp>
      <p:sp>
        <p:nvSpPr>
          <p:cNvPr name="TextBox 9" id="9"/>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0" id="10"/>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26. MEMBUAT RELASI ANTAR TABEL</a:t>
            </a:r>
          </a:p>
        </p:txBody>
      </p:sp>
      <p:sp>
        <p:nvSpPr>
          <p:cNvPr name="TextBox 11" id="11"/>
          <p:cNvSpPr txBox="true"/>
          <p:nvPr/>
        </p:nvSpPr>
        <p:spPr>
          <a:xfrm rot="0">
            <a:off x="1642342" y="5272518"/>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28. HASIL PEMBUATAN RELASI</a:t>
            </a:r>
          </a:p>
        </p:txBody>
      </p:sp>
      <p:sp>
        <p:nvSpPr>
          <p:cNvPr name="TextBox 12" id="12"/>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27. PERIKSA HASIL RELASI</a:t>
            </a:r>
          </a:p>
        </p:txBody>
      </p:sp>
      <p:sp>
        <p:nvSpPr>
          <p:cNvPr name="Freeform 13" id="13"/>
          <p:cNvSpPr/>
          <p:nvPr/>
        </p:nvSpPr>
        <p:spPr>
          <a:xfrm flipH="false" flipV="false" rot="0">
            <a:off x="1642342" y="6009188"/>
            <a:ext cx="13288834" cy="3249112"/>
          </a:xfrm>
          <a:custGeom>
            <a:avLst/>
            <a:gdLst/>
            <a:ahLst/>
            <a:cxnLst/>
            <a:rect r="r" b="b" t="t" l="l"/>
            <a:pathLst>
              <a:path h="3249112" w="13288834">
                <a:moveTo>
                  <a:pt x="0" y="0"/>
                </a:moveTo>
                <a:lnTo>
                  <a:pt x="13288834" y="0"/>
                </a:lnTo>
                <a:lnTo>
                  <a:pt x="13288834" y="3249112"/>
                </a:lnTo>
                <a:lnTo>
                  <a:pt x="0" y="3249112"/>
                </a:lnTo>
                <a:lnTo>
                  <a:pt x="0" y="0"/>
                </a:lnTo>
                <a:close/>
              </a:path>
            </a:pathLst>
          </a:custGeom>
          <a:blipFill>
            <a:blip r:embed="rId3"/>
            <a:stretch>
              <a:fillRect l="0" t="-175366" r="-44240" b="-56475"/>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1028700" y="2086779"/>
            <a:ext cx="16230600" cy="0"/>
          </a:xfrm>
          <a:prstGeom prst="line">
            <a:avLst/>
          </a:prstGeom>
          <a:ln cap="flat" w="38100">
            <a:solidFill>
              <a:srgbClr val="343F56"/>
            </a:solidFill>
            <a:prstDash val="solid"/>
            <a:headEnd type="none" len="sm" w="sm"/>
            <a:tailEnd type="none" len="sm" w="sm"/>
          </a:ln>
        </p:spPr>
      </p:sp>
      <p:sp>
        <p:nvSpPr>
          <p:cNvPr name="TextBox 3" id="3"/>
          <p:cNvSpPr txBox="true"/>
          <p:nvPr/>
        </p:nvSpPr>
        <p:spPr>
          <a:xfrm rot="0">
            <a:off x="2765662" y="866775"/>
            <a:ext cx="12756676" cy="972354"/>
          </a:xfrm>
          <a:prstGeom prst="rect">
            <a:avLst/>
          </a:prstGeom>
        </p:spPr>
        <p:txBody>
          <a:bodyPr anchor="t" rtlCol="false" tIns="0" lIns="0" bIns="0" rIns="0">
            <a:spAutoFit/>
          </a:bodyPr>
          <a:lstStyle/>
          <a:p>
            <a:pPr algn="ctr">
              <a:lnSpc>
                <a:spcPts val="7503"/>
              </a:lnSpc>
            </a:pPr>
            <a:r>
              <a:rPr lang="en-US" b="true" sz="5359">
                <a:solidFill>
                  <a:srgbClr val="343F56"/>
                </a:solidFill>
                <a:latin typeface="Hagrid Heavy"/>
                <a:ea typeface="Hagrid Heavy"/>
                <a:cs typeface="Hagrid Heavy"/>
                <a:sym typeface="Hagrid Heavy"/>
              </a:rPr>
              <a:t>TRIGGER</a:t>
            </a:r>
          </a:p>
        </p:txBody>
      </p:sp>
      <p:sp>
        <p:nvSpPr>
          <p:cNvPr name="TextBox 4" id="4"/>
          <p:cNvSpPr txBox="true"/>
          <p:nvPr/>
        </p:nvSpPr>
        <p:spPr>
          <a:xfrm rot="0">
            <a:off x="6163101" y="363494"/>
            <a:ext cx="5961798" cy="391794"/>
          </a:xfrm>
          <a:prstGeom prst="rect">
            <a:avLst/>
          </a:prstGeom>
        </p:spPr>
        <p:txBody>
          <a:bodyPr anchor="t" rtlCol="false" tIns="0" lIns="0" bIns="0" rIns="0">
            <a:spAutoFit/>
          </a:bodyPr>
          <a:lstStyle/>
          <a:p>
            <a:pPr algn="ctr">
              <a:lnSpc>
                <a:spcPts val="3080"/>
              </a:lnSpc>
            </a:pPr>
            <a:r>
              <a:rPr lang="en-US" b="true" sz="2200">
                <a:solidFill>
                  <a:srgbClr val="343F56"/>
                </a:solidFill>
                <a:latin typeface="Hagrid Ultra-Bold"/>
                <a:ea typeface="Hagrid Ultra-Bold"/>
                <a:cs typeface="Hagrid Ultra-Bold"/>
                <a:sym typeface="Hagrid Ultra-Bold"/>
              </a:rPr>
              <a:t>DATA MANIPULATION LANGUAGE</a:t>
            </a:r>
          </a:p>
        </p:txBody>
      </p:sp>
      <p:sp>
        <p:nvSpPr>
          <p:cNvPr name="TextBox 5" id="5"/>
          <p:cNvSpPr txBox="true"/>
          <p:nvPr/>
        </p:nvSpPr>
        <p:spPr>
          <a:xfrm rot="0">
            <a:off x="1028700" y="2423911"/>
            <a:ext cx="16230600" cy="7310594"/>
          </a:xfrm>
          <a:prstGeom prst="rect">
            <a:avLst/>
          </a:prstGeom>
        </p:spPr>
        <p:txBody>
          <a:bodyPr anchor="t" rtlCol="false" tIns="0" lIns="0" bIns="0" rIns="0">
            <a:spAutoFit/>
          </a:bodyPr>
          <a:lstStyle/>
          <a:p>
            <a:pPr algn="just" marL="686852" indent="-343426" lvl="1">
              <a:lnSpc>
                <a:spcPts val="4453"/>
              </a:lnSpc>
              <a:buFont typeface="Arial"/>
              <a:buChar char="•"/>
            </a:pPr>
            <a:r>
              <a:rPr lang="en-US" sz="3181">
                <a:solidFill>
                  <a:srgbClr val="343F56"/>
                </a:solidFill>
                <a:latin typeface="Poppins"/>
                <a:ea typeface="Poppins"/>
                <a:cs typeface="Poppins"/>
                <a:sym typeface="Poppins"/>
              </a:rPr>
              <a:t>AFTER INSERT (</a:t>
            </a:r>
            <a:r>
              <a:rPr lang="en-US" b="true" sz="3181">
                <a:solidFill>
                  <a:srgbClr val="343F56"/>
                </a:solidFill>
                <a:latin typeface="Poppins Bold"/>
                <a:ea typeface="Poppins Bold"/>
                <a:cs typeface="Poppins Bold"/>
                <a:sym typeface="Poppins Bold"/>
              </a:rPr>
              <a:t>Setelah INSERT</a:t>
            </a:r>
            <a:r>
              <a:rPr lang="en-US" sz="3181">
                <a:solidFill>
                  <a:srgbClr val="343F56"/>
                </a:solidFill>
                <a:latin typeface="Poppins"/>
                <a:ea typeface="Poppins"/>
                <a:cs typeface="Poppins"/>
                <a:sym typeface="Poppins"/>
              </a:rPr>
              <a:t>) pada tabel yang dimaksud</a:t>
            </a:r>
          </a:p>
          <a:p>
            <a:pPr algn="just" marL="686852" indent="-343426" lvl="1">
              <a:lnSpc>
                <a:spcPts val="4453"/>
              </a:lnSpc>
              <a:buFont typeface="Arial"/>
              <a:buChar char="•"/>
            </a:pPr>
            <a:r>
              <a:rPr lang="en-US" sz="3181">
                <a:solidFill>
                  <a:srgbClr val="343F56"/>
                </a:solidFill>
                <a:latin typeface="Poppins"/>
                <a:ea typeface="Poppins"/>
                <a:cs typeface="Poppins"/>
                <a:sym typeface="Poppins"/>
              </a:rPr>
              <a:t>BEFORE INSERT (</a:t>
            </a:r>
            <a:r>
              <a:rPr lang="en-US" b="true" sz="3181">
                <a:solidFill>
                  <a:srgbClr val="343F56"/>
                </a:solidFill>
                <a:latin typeface="Poppins Bold"/>
                <a:ea typeface="Poppins Bold"/>
                <a:cs typeface="Poppins Bold"/>
                <a:sym typeface="Poppins Bold"/>
              </a:rPr>
              <a:t>Sebelum INSERT</a:t>
            </a:r>
            <a:r>
              <a:rPr lang="en-US" sz="3181">
                <a:solidFill>
                  <a:srgbClr val="343F56"/>
                </a:solidFill>
                <a:latin typeface="Poppins"/>
                <a:ea typeface="Poppins"/>
                <a:cs typeface="Poppins"/>
                <a:sym typeface="Poppins"/>
              </a:rPr>
              <a:t>) pada tabel yang dimaksud</a:t>
            </a:r>
          </a:p>
          <a:p>
            <a:pPr algn="just" marL="686852" indent="-343426" lvl="1">
              <a:lnSpc>
                <a:spcPts val="4453"/>
              </a:lnSpc>
              <a:buFont typeface="Arial"/>
              <a:buChar char="•"/>
            </a:pPr>
            <a:r>
              <a:rPr lang="en-US" sz="3181">
                <a:solidFill>
                  <a:srgbClr val="343F56"/>
                </a:solidFill>
                <a:latin typeface="Poppins"/>
                <a:ea typeface="Poppins"/>
                <a:cs typeface="Poppins"/>
                <a:sym typeface="Poppins"/>
              </a:rPr>
              <a:t>AFTER DELETE (</a:t>
            </a:r>
            <a:r>
              <a:rPr lang="en-US" b="true" sz="3181">
                <a:solidFill>
                  <a:srgbClr val="343F56"/>
                </a:solidFill>
                <a:latin typeface="Poppins Bold"/>
                <a:ea typeface="Poppins Bold"/>
                <a:cs typeface="Poppins Bold"/>
                <a:sym typeface="Poppins Bold"/>
              </a:rPr>
              <a:t>Setelah DELETE</a:t>
            </a:r>
            <a:r>
              <a:rPr lang="en-US" sz="3181">
                <a:solidFill>
                  <a:srgbClr val="343F56"/>
                </a:solidFill>
                <a:latin typeface="Poppins"/>
                <a:ea typeface="Poppins"/>
                <a:cs typeface="Poppins"/>
                <a:sym typeface="Poppins"/>
              </a:rPr>
              <a:t>) pada tabel yang dimaksud</a:t>
            </a:r>
          </a:p>
          <a:p>
            <a:pPr algn="just" marL="686852" indent="-343426" lvl="1">
              <a:lnSpc>
                <a:spcPts val="4453"/>
              </a:lnSpc>
              <a:buFont typeface="Arial"/>
              <a:buChar char="•"/>
            </a:pPr>
            <a:r>
              <a:rPr lang="en-US" sz="3181">
                <a:solidFill>
                  <a:srgbClr val="343F56"/>
                </a:solidFill>
                <a:latin typeface="Poppins"/>
                <a:ea typeface="Poppins"/>
                <a:cs typeface="Poppins"/>
                <a:sym typeface="Poppins"/>
              </a:rPr>
              <a:t>BEFORE DELETE (</a:t>
            </a:r>
            <a:r>
              <a:rPr lang="en-US" b="true" sz="3181">
                <a:solidFill>
                  <a:srgbClr val="343F56"/>
                </a:solidFill>
                <a:latin typeface="Poppins Bold"/>
                <a:ea typeface="Poppins Bold"/>
                <a:cs typeface="Poppins Bold"/>
                <a:sym typeface="Poppins Bold"/>
              </a:rPr>
              <a:t>Sebelum DELETE</a:t>
            </a:r>
            <a:r>
              <a:rPr lang="en-US" sz="3181">
                <a:solidFill>
                  <a:srgbClr val="343F56"/>
                </a:solidFill>
                <a:latin typeface="Poppins"/>
                <a:ea typeface="Poppins"/>
                <a:cs typeface="Poppins"/>
                <a:sym typeface="Poppins"/>
              </a:rPr>
              <a:t>) pada tabel yang dimaksud</a:t>
            </a:r>
          </a:p>
          <a:p>
            <a:pPr algn="just" marL="686852" indent="-343426" lvl="1">
              <a:lnSpc>
                <a:spcPts val="4453"/>
              </a:lnSpc>
              <a:buFont typeface="Arial"/>
              <a:buChar char="•"/>
            </a:pPr>
            <a:r>
              <a:rPr lang="en-US" sz="3181">
                <a:solidFill>
                  <a:srgbClr val="343F56"/>
                </a:solidFill>
                <a:latin typeface="Poppins"/>
                <a:ea typeface="Poppins"/>
                <a:cs typeface="Poppins"/>
                <a:sym typeface="Poppins"/>
              </a:rPr>
              <a:t>AFTER UPDATE (</a:t>
            </a:r>
            <a:r>
              <a:rPr lang="en-US" b="true" sz="3181">
                <a:solidFill>
                  <a:srgbClr val="343F56"/>
                </a:solidFill>
                <a:latin typeface="Poppins Bold"/>
                <a:ea typeface="Poppins Bold"/>
                <a:cs typeface="Poppins Bold"/>
                <a:sym typeface="Poppins Bold"/>
              </a:rPr>
              <a:t>Setelah UPDATE</a:t>
            </a:r>
            <a:r>
              <a:rPr lang="en-US" sz="3181">
                <a:solidFill>
                  <a:srgbClr val="343F56"/>
                </a:solidFill>
                <a:latin typeface="Poppins"/>
                <a:ea typeface="Poppins"/>
                <a:cs typeface="Poppins"/>
                <a:sym typeface="Poppins"/>
              </a:rPr>
              <a:t>) pada tabel yang dimaksud</a:t>
            </a:r>
          </a:p>
          <a:p>
            <a:pPr algn="just" marL="686852" indent="-343426" lvl="1">
              <a:lnSpc>
                <a:spcPts val="4453"/>
              </a:lnSpc>
              <a:buFont typeface="Arial"/>
              <a:buChar char="•"/>
            </a:pPr>
            <a:r>
              <a:rPr lang="en-US" sz="3181">
                <a:solidFill>
                  <a:srgbClr val="343F56"/>
                </a:solidFill>
                <a:latin typeface="Poppins"/>
                <a:ea typeface="Poppins"/>
                <a:cs typeface="Poppins"/>
                <a:sym typeface="Poppins"/>
              </a:rPr>
              <a:t>BEFORE UPDATE (</a:t>
            </a:r>
            <a:r>
              <a:rPr lang="en-US" b="true" sz="3181">
                <a:solidFill>
                  <a:srgbClr val="343F56"/>
                </a:solidFill>
                <a:latin typeface="Poppins Bold"/>
                <a:ea typeface="Poppins Bold"/>
                <a:cs typeface="Poppins Bold"/>
                <a:sym typeface="Poppins Bold"/>
              </a:rPr>
              <a:t>Sebelum UPDATE</a:t>
            </a:r>
            <a:r>
              <a:rPr lang="en-US" sz="3181">
                <a:solidFill>
                  <a:srgbClr val="343F56"/>
                </a:solidFill>
                <a:latin typeface="Poppins"/>
                <a:ea typeface="Poppins"/>
                <a:cs typeface="Poppins"/>
                <a:sym typeface="Poppins"/>
              </a:rPr>
              <a:t>) pada tabel yang dimaksud</a:t>
            </a:r>
          </a:p>
          <a:p>
            <a:pPr algn="just">
              <a:lnSpc>
                <a:spcPts val="4453"/>
              </a:lnSpc>
            </a:pPr>
          </a:p>
          <a:p>
            <a:pPr algn="just">
              <a:lnSpc>
                <a:spcPts val="4453"/>
              </a:lnSpc>
            </a:pPr>
            <a:r>
              <a:rPr lang="en-US" sz="3181">
                <a:solidFill>
                  <a:srgbClr val="343F56"/>
                </a:solidFill>
                <a:latin typeface="Poppins"/>
                <a:ea typeface="Poppins"/>
                <a:cs typeface="Poppins"/>
                <a:sym typeface="Poppins"/>
              </a:rPr>
              <a:t>Sebelum membuat TRIGGER pastikan tidak ada nama kolom yang sama pada setiap tabel. Lakukan pemeriksaan pada pada kolom yang akan terkena dampak dari proses trigger. Jika yang diproses oleh trigger adalah operasi matematika, pastikan SET DEFAULT VALUE pada kolom tabel tersebut di isi dengan ANGKA NOL. Jika belum di isi angka NOL lakukan ALTER untuk merubah kolom tersebut.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6449" y="2490642"/>
            <a:ext cx="7497551" cy="1578800"/>
          </a:xfrm>
          <a:custGeom>
            <a:avLst/>
            <a:gdLst/>
            <a:ahLst/>
            <a:cxnLst/>
            <a:rect r="r" b="b" t="t" l="l"/>
            <a:pathLst>
              <a:path h="1578800" w="7497551">
                <a:moveTo>
                  <a:pt x="0" y="0"/>
                </a:moveTo>
                <a:lnTo>
                  <a:pt x="7497551" y="0"/>
                </a:lnTo>
                <a:lnTo>
                  <a:pt x="7497551" y="1578799"/>
                </a:lnTo>
                <a:lnTo>
                  <a:pt x="0" y="1578799"/>
                </a:lnTo>
                <a:lnTo>
                  <a:pt x="0" y="0"/>
                </a:lnTo>
                <a:close/>
              </a:path>
            </a:pathLst>
          </a:custGeom>
          <a:blipFill>
            <a:blip r:embed="rId2"/>
            <a:stretch>
              <a:fillRect l="0" t="-227971" r="-170567" b="-394781"/>
            </a:stretch>
          </a:blipFill>
        </p:spPr>
      </p:sp>
      <p:sp>
        <p:nvSpPr>
          <p:cNvPr name="Freeform 8" id="8"/>
          <p:cNvSpPr/>
          <p:nvPr/>
        </p:nvSpPr>
        <p:spPr>
          <a:xfrm flipH="false" flipV="false" rot="0">
            <a:off x="9344236" y="2944073"/>
            <a:ext cx="6985033" cy="671936"/>
          </a:xfrm>
          <a:custGeom>
            <a:avLst/>
            <a:gdLst/>
            <a:ahLst/>
            <a:cxnLst/>
            <a:rect r="r" b="b" t="t" l="l"/>
            <a:pathLst>
              <a:path h="671936" w="6985033">
                <a:moveTo>
                  <a:pt x="0" y="0"/>
                </a:moveTo>
                <a:lnTo>
                  <a:pt x="6985033" y="0"/>
                </a:lnTo>
                <a:lnTo>
                  <a:pt x="6985033" y="671937"/>
                </a:lnTo>
                <a:lnTo>
                  <a:pt x="0" y="671937"/>
                </a:lnTo>
                <a:lnTo>
                  <a:pt x="0" y="0"/>
                </a:lnTo>
                <a:close/>
              </a:path>
            </a:pathLst>
          </a:custGeom>
          <a:blipFill>
            <a:blip r:embed="rId3"/>
            <a:stretch>
              <a:fillRect l="0" t="-395886" r="-423693" b="-2566358"/>
            </a:stretch>
          </a:blipFill>
        </p:spPr>
      </p:sp>
      <p:sp>
        <p:nvSpPr>
          <p:cNvPr name="TextBox 9" id="9"/>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0" id="10"/>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29. MEMBUAT TRIGGER</a:t>
            </a:r>
          </a:p>
        </p:txBody>
      </p:sp>
      <p:sp>
        <p:nvSpPr>
          <p:cNvPr name="TextBox 11" id="11"/>
          <p:cNvSpPr txBox="true"/>
          <p:nvPr/>
        </p:nvSpPr>
        <p:spPr>
          <a:xfrm rot="0">
            <a:off x="1642342" y="4583791"/>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31. HASIL TRIGGER</a:t>
            </a:r>
          </a:p>
        </p:txBody>
      </p:sp>
      <p:sp>
        <p:nvSpPr>
          <p:cNvPr name="TextBox 12" id="12"/>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30.MENAMPILKAN TRIGGER</a:t>
            </a:r>
          </a:p>
        </p:txBody>
      </p:sp>
      <p:sp>
        <p:nvSpPr>
          <p:cNvPr name="Freeform 13" id="13"/>
          <p:cNvSpPr/>
          <p:nvPr/>
        </p:nvSpPr>
        <p:spPr>
          <a:xfrm flipH="false" flipV="false" rot="0">
            <a:off x="1548116" y="5158109"/>
            <a:ext cx="15711184" cy="4179889"/>
          </a:xfrm>
          <a:custGeom>
            <a:avLst/>
            <a:gdLst/>
            <a:ahLst/>
            <a:cxnLst/>
            <a:rect r="r" b="b" t="t" l="l"/>
            <a:pathLst>
              <a:path h="4179889" w="15711184">
                <a:moveTo>
                  <a:pt x="0" y="0"/>
                </a:moveTo>
                <a:lnTo>
                  <a:pt x="15711184" y="0"/>
                </a:lnTo>
                <a:lnTo>
                  <a:pt x="15711184" y="4179889"/>
                </a:lnTo>
                <a:lnTo>
                  <a:pt x="0" y="4179889"/>
                </a:lnTo>
                <a:lnTo>
                  <a:pt x="0" y="0"/>
                </a:lnTo>
                <a:close/>
              </a:path>
            </a:pathLst>
          </a:custGeom>
          <a:blipFill>
            <a:blip r:embed="rId3"/>
            <a:stretch>
              <a:fillRect l="0" t="-33694" r="-1193" b="-80257"/>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2405325" y="1884045"/>
            <a:ext cx="6646769" cy="1238826"/>
          </a:xfrm>
          <a:custGeom>
            <a:avLst/>
            <a:gdLst/>
            <a:ahLst/>
            <a:cxnLst/>
            <a:rect r="r" b="b" t="t" l="l"/>
            <a:pathLst>
              <a:path h="1238826" w="6646769">
                <a:moveTo>
                  <a:pt x="0" y="0"/>
                </a:moveTo>
                <a:lnTo>
                  <a:pt x="6646769" y="0"/>
                </a:lnTo>
                <a:lnTo>
                  <a:pt x="6646769" y="1238825"/>
                </a:lnTo>
                <a:lnTo>
                  <a:pt x="0" y="1238825"/>
                </a:lnTo>
                <a:lnTo>
                  <a:pt x="0" y="0"/>
                </a:lnTo>
                <a:close/>
              </a:path>
            </a:pathLst>
          </a:custGeom>
          <a:blipFill>
            <a:blip r:embed="rId2"/>
            <a:stretch>
              <a:fillRect l="0" t="-706968" r="-258127" b="-273867"/>
            </a:stretch>
          </a:blipFill>
        </p:spPr>
      </p:sp>
      <p:sp>
        <p:nvSpPr>
          <p:cNvPr name="Freeform 8" id="8"/>
          <p:cNvSpPr/>
          <p:nvPr/>
        </p:nvSpPr>
        <p:spPr>
          <a:xfrm flipH="false" flipV="false" rot="0">
            <a:off x="9217448" y="1884045"/>
            <a:ext cx="6922584" cy="1238826"/>
          </a:xfrm>
          <a:custGeom>
            <a:avLst/>
            <a:gdLst/>
            <a:ahLst/>
            <a:cxnLst/>
            <a:rect r="r" b="b" t="t" l="l"/>
            <a:pathLst>
              <a:path h="1238826" w="6922584">
                <a:moveTo>
                  <a:pt x="0" y="0"/>
                </a:moveTo>
                <a:lnTo>
                  <a:pt x="6922583" y="0"/>
                </a:lnTo>
                <a:lnTo>
                  <a:pt x="6922583" y="1238825"/>
                </a:lnTo>
                <a:lnTo>
                  <a:pt x="0" y="1238825"/>
                </a:lnTo>
                <a:lnTo>
                  <a:pt x="0" y="0"/>
                </a:lnTo>
                <a:close/>
              </a:path>
            </a:pathLst>
          </a:custGeom>
          <a:blipFill>
            <a:blip r:embed="rId3"/>
            <a:stretch>
              <a:fillRect l="0" t="-685518" r="-236486" b="-272146"/>
            </a:stretch>
          </a:blipFill>
        </p:spPr>
      </p:sp>
      <p:sp>
        <p:nvSpPr>
          <p:cNvPr name="Freeform 9" id="9"/>
          <p:cNvSpPr/>
          <p:nvPr/>
        </p:nvSpPr>
        <p:spPr>
          <a:xfrm flipH="false" flipV="false" rot="0">
            <a:off x="9755671" y="3769254"/>
            <a:ext cx="7339966" cy="1477387"/>
          </a:xfrm>
          <a:custGeom>
            <a:avLst/>
            <a:gdLst/>
            <a:ahLst/>
            <a:cxnLst/>
            <a:rect r="r" b="b" t="t" l="l"/>
            <a:pathLst>
              <a:path h="1477387" w="7339966">
                <a:moveTo>
                  <a:pt x="0" y="0"/>
                </a:moveTo>
                <a:lnTo>
                  <a:pt x="7339966" y="0"/>
                </a:lnTo>
                <a:lnTo>
                  <a:pt x="7339966" y="1477387"/>
                </a:lnTo>
                <a:lnTo>
                  <a:pt x="0" y="1477387"/>
                </a:lnTo>
                <a:lnTo>
                  <a:pt x="0" y="0"/>
                </a:lnTo>
                <a:close/>
              </a:path>
            </a:pathLst>
          </a:custGeom>
          <a:blipFill>
            <a:blip r:embed="rId2"/>
            <a:stretch>
              <a:fillRect l="0" t="-207152" r="-109682" b="-278830"/>
            </a:stretch>
          </a:blipFill>
        </p:spPr>
      </p:sp>
      <p:sp>
        <p:nvSpPr>
          <p:cNvPr name="Freeform 10" id="10"/>
          <p:cNvSpPr/>
          <p:nvPr/>
        </p:nvSpPr>
        <p:spPr>
          <a:xfrm flipH="false" flipV="false" rot="0">
            <a:off x="2405325" y="3769254"/>
            <a:ext cx="7175139" cy="1477387"/>
          </a:xfrm>
          <a:custGeom>
            <a:avLst/>
            <a:gdLst/>
            <a:ahLst/>
            <a:cxnLst/>
            <a:rect r="r" b="b" t="t" l="l"/>
            <a:pathLst>
              <a:path h="1477387" w="7175139">
                <a:moveTo>
                  <a:pt x="0" y="0"/>
                </a:moveTo>
                <a:lnTo>
                  <a:pt x="7175139" y="0"/>
                </a:lnTo>
                <a:lnTo>
                  <a:pt x="7175139" y="1477387"/>
                </a:lnTo>
                <a:lnTo>
                  <a:pt x="0" y="1477387"/>
                </a:lnTo>
                <a:lnTo>
                  <a:pt x="0" y="0"/>
                </a:lnTo>
                <a:close/>
              </a:path>
            </a:pathLst>
          </a:custGeom>
          <a:blipFill>
            <a:blip r:embed="rId3"/>
            <a:stretch>
              <a:fillRect l="0" t="-294971" r="-125298" b="-220512"/>
            </a:stretch>
          </a:blipFill>
        </p:spPr>
      </p:sp>
      <p:sp>
        <p:nvSpPr>
          <p:cNvPr name="Freeform 11" id="11"/>
          <p:cNvSpPr/>
          <p:nvPr/>
        </p:nvSpPr>
        <p:spPr>
          <a:xfrm flipH="false" flipV="false" rot="0">
            <a:off x="2405325" y="6029689"/>
            <a:ext cx="7602922" cy="1511970"/>
          </a:xfrm>
          <a:custGeom>
            <a:avLst/>
            <a:gdLst/>
            <a:ahLst/>
            <a:cxnLst/>
            <a:rect r="r" b="b" t="t" l="l"/>
            <a:pathLst>
              <a:path h="1511970" w="7602922">
                <a:moveTo>
                  <a:pt x="0" y="0"/>
                </a:moveTo>
                <a:lnTo>
                  <a:pt x="7602923" y="0"/>
                </a:lnTo>
                <a:lnTo>
                  <a:pt x="7602923" y="1511970"/>
                </a:lnTo>
                <a:lnTo>
                  <a:pt x="0" y="1511970"/>
                </a:lnTo>
                <a:lnTo>
                  <a:pt x="0" y="0"/>
                </a:lnTo>
                <a:close/>
              </a:path>
            </a:pathLst>
          </a:custGeom>
          <a:blipFill>
            <a:blip r:embed="rId4"/>
            <a:stretch>
              <a:fillRect l="0" t="-446862" r="-110765" b="-49292"/>
            </a:stretch>
          </a:blipFill>
        </p:spPr>
      </p:sp>
      <p:sp>
        <p:nvSpPr>
          <p:cNvPr name="TextBox 12" id="12"/>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3" id="13"/>
          <p:cNvSpPr txBox="true"/>
          <p:nvPr/>
        </p:nvSpPr>
        <p:spPr>
          <a:xfrm rot="0">
            <a:off x="1646449" y="76168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32. PENGUJIAN TRIGGER</a:t>
            </a:r>
          </a:p>
        </p:txBody>
      </p:sp>
      <p:sp>
        <p:nvSpPr>
          <p:cNvPr name="TextBox 14" id="14"/>
          <p:cNvSpPr txBox="true"/>
          <p:nvPr/>
        </p:nvSpPr>
        <p:spPr>
          <a:xfrm rot="0">
            <a:off x="2405325" y="1285287"/>
            <a:ext cx="6812122" cy="474933"/>
          </a:xfrm>
          <a:prstGeom prst="rect">
            <a:avLst/>
          </a:prstGeom>
        </p:spPr>
        <p:txBody>
          <a:bodyPr anchor="t" rtlCol="false" tIns="0" lIns="0" bIns="0" rIns="0">
            <a:spAutoFit/>
          </a:bodyPr>
          <a:lstStyle/>
          <a:p>
            <a:pPr algn="just">
              <a:lnSpc>
                <a:spcPts val="3747"/>
              </a:lnSpc>
            </a:pPr>
            <a:r>
              <a:rPr lang="en-US" sz="2676">
                <a:solidFill>
                  <a:srgbClr val="343F56"/>
                </a:solidFill>
                <a:latin typeface="Poppins"/>
                <a:ea typeface="Poppins"/>
                <a:cs typeface="Poppins"/>
                <a:sym typeface="Poppins"/>
              </a:rPr>
              <a:t>Insert pada </a:t>
            </a:r>
            <a:r>
              <a:rPr lang="en-US" sz="2676" b="true">
                <a:solidFill>
                  <a:srgbClr val="343F56"/>
                </a:solidFill>
                <a:latin typeface="Poppins Bold"/>
                <a:ea typeface="Poppins Bold"/>
                <a:cs typeface="Poppins Bold"/>
                <a:sym typeface="Poppins Bold"/>
              </a:rPr>
              <a:t>tblorder </a:t>
            </a:r>
            <a:r>
              <a:rPr lang="en-US" sz="2676">
                <a:solidFill>
                  <a:srgbClr val="343F56"/>
                </a:solidFill>
                <a:latin typeface="Poppins"/>
                <a:ea typeface="Poppins"/>
                <a:cs typeface="Poppins"/>
                <a:sym typeface="Poppins"/>
              </a:rPr>
              <a:t>dan </a:t>
            </a:r>
            <a:r>
              <a:rPr lang="en-US" sz="2676" b="true">
                <a:solidFill>
                  <a:srgbClr val="343F56"/>
                </a:solidFill>
                <a:latin typeface="Poppins Bold"/>
                <a:ea typeface="Poppins Bold"/>
                <a:cs typeface="Poppins Bold"/>
                <a:sym typeface="Poppins Bold"/>
              </a:rPr>
              <a:t>tblorderdetail</a:t>
            </a:r>
          </a:p>
        </p:txBody>
      </p:sp>
      <p:sp>
        <p:nvSpPr>
          <p:cNvPr name="TextBox 15" id="15"/>
          <p:cNvSpPr txBox="true"/>
          <p:nvPr/>
        </p:nvSpPr>
        <p:spPr>
          <a:xfrm rot="0">
            <a:off x="2405325" y="3170495"/>
            <a:ext cx="6812122" cy="474933"/>
          </a:xfrm>
          <a:prstGeom prst="rect">
            <a:avLst/>
          </a:prstGeom>
        </p:spPr>
        <p:txBody>
          <a:bodyPr anchor="t" rtlCol="false" tIns="0" lIns="0" bIns="0" rIns="0">
            <a:spAutoFit/>
          </a:bodyPr>
          <a:lstStyle/>
          <a:p>
            <a:pPr algn="just">
              <a:lnSpc>
                <a:spcPts val="3747"/>
              </a:lnSpc>
            </a:pPr>
            <a:r>
              <a:rPr lang="en-US" sz="2676">
                <a:solidFill>
                  <a:srgbClr val="343F56"/>
                </a:solidFill>
                <a:latin typeface="Poppins"/>
                <a:ea typeface="Poppins"/>
                <a:cs typeface="Poppins"/>
                <a:sym typeface="Poppins"/>
              </a:rPr>
              <a:t>Sebelum:</a:t>
            </a:r>
          </a:p>
        </p:txBody>
      </p:sp>
      <p:sp>
        <p:nvSpPr>
          <p:cNvPr name="TextBox 16" id="16"/>
          <p:cNvSpPr txBox="true"/>
          <p:nvPr/>
        </p:nvSpPr>
        <p:spPr>
          <a:xfrm rot="0">
            <a:off x="2405325" y="5294266"/>
            <a:ext cx="6812122" cy="474933"/>
          </a:xfrm>
          <a:prstGeom prst="rect">
            <a:avLst/>
          </a:prstGeom>
        </p:spPr>
        <p:txBody>
          <a:bodyPr anchor="t" rtlCol="false" tIns="0" lIns="0" bIns="0" rIns="0">
            <a:spAutoFit/>
          </a:bodyPr>
          <a:lstStyle/>
          <a:p>
            <a:pPr algn="just">
              <a:lnSpc>
                <a:spcPts val="3747"/>
              </a:lnSpc>
            </a:pPr>
            <a:r>
              <a:rPr lang="en-US" sz="2676">
                <a:solidFill>
                  <a:srgbClr val="343F56"/>
                </a:solidFill>
                <a:latin typeface="Poppins"/>
                <a:ea typeface="Poppins"/>
                <a:cs typeface="Poppins"/>
                <a:sym typeface="Poppins"/>
              </a:rPr>
              <a:t>Sesudah:</a:t>
            </a:r>
          </a:p>
        </p:txBody>
      </p:sp>
      <p:sp>
        <p:nvSpPr>
          <p:cNvPr name="Freeform 17" id="17"/>
          <p:cNvSpPr/>
          <p:nvPr/>
        </p:nvSpPr>
        <p:spPr>
          <a:xfrm flipH="false" flipV="false" rot="0">
            <a:off x="10061355" y="6019917"/>
            <a:ext cx="7197945" cy="1521742"/>
          </a:xfrm>
          <a:custGeom>
            <a:avLst/>
            <a:gdLst/>
            <a:ahLst/>
            <a:cxnLst/>
            <a:rect r="r" b="b" t="t" l="l"/>
            <a:pathLst>
              <a:path h="1521742" w="7197945">
                <a:moveTo>
                  <a:pt x="0" y="0"/>
                </a:moveTo>
                <a:lnTo>
                  <a:pt x="7197945" y="0"/>
                </a:lnTo>
                <a:lnTo>
                  <a:pt x="7197945" y="1521742"/>
                </a:lnTo>
                <a:lnTo>
                  <a:pt x="0" y="1521742"/>
                </a:lnTo>
                <a:lnTo>
                  <a:pt x="0" y="0"/>
                </a:lnTo>
                <a:close/>
              </a:path>
            </a:pathLst>
          </a:custGeom>
          <a:blipFill>
            <a:blip r:embed="rId4"/>
            <a:stretch>
              <a:fillRect l="0" t="-333977" r="-122623" b="-158348"/>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2342" y="2418358"/>
            <a:ext cx="6255321" cy="698557"/>
          </a:xfrm>
          <a:custGeom>
            <a:avLst/>
            <a:gdLst/>
            <a:ahLst/>
            <a:cxnLst/>
            <a:rect r="r" b="b" t="t" l="l"/>
            <a:pathLst>
              <a:path h="698557" w="6255321">
                <a:moveTo>
                  <a:pt x="0" y="0"/>
                </a:moveTo>
                <a:lnTo>
                  <a:pt x="6255322" y="0"/>
                </a:lnTo>
                <a:lnTo>
                  <a:pt x="6255322" y="698557"/>
                </a:lnTo>
                <a:lnTo>
                  <a:pt x="0" y="698557"/>
                </a:lnTo>
                <a:lnTo>
                  <a:pt x="0" y="0"/>
                </a:lnTo>
                <a:close/>
              </a:path>
            </a:pathLst>
          </a:custGeom>
          <a:blipFill>
            <a:blip r:embed="rId2"/>
            <a:stretch>
              <a:fillRect l="0" t="-1742246" r="-283881" b="-91359"/>
            </a:stretch>
          </a:blipFill>
        </p:spPr>
      </p:sp>
      <p:sp>
        <p:nvSpPr>
          <p:cNvPr name="Freeform 8" id="8"/>
          <p:cNvSpPr/>
          <p:nvPr/>
        </p:nvSpPr>
        <p:spPr>
          <a:xfrm flipH="false" flipV="false" rot="0">
            <a:off x="9340130" y="2176828"/>
            <a:ext cx="7626088" cy="3239690"/>
          </a:xfrm>
          <a:custGeom>
            <a:avLst/>
            <a:gdLst/>
            <a:ahLst/>
            <a:cxnLst/>
            <a:rect r="r" b="b" t="t" l="l"/>
            <a:pathLst>
              <a:path h="3239690" w="7626088">
                <a:moveTo>
                  <a:pt x="0" y="0"/>
                </a:moveTo>
                <a:lnTo>
                  <a:pt x="7626088" y="0"/>
                </a:lnTo>
                <a:lnTo>
                  <a:pt x="7626088" y="3239690"/>
                </a:lnTo>
                <a:lnTo>
                  <a:pt x="0" y="3239690"/>
                </a:lnTo>
                <a:lnTo>
                  <a:pt x="0" y="0"/>
                </a:lnTo>
                <a:close/>
              </a:path>
            </a:pathLst>
          </a:custGeom>
          <a:blipFill>
            <a:blip r:embed="rId3"/>
            <a:stretch>
              <a:fillRect l="0" t="-196970" r="-151518" b="-36064"/>
            </a:stretch>
          </a:blipFill>
        </p:spPr>
      </p:sp>
      <p:sp>
        <p:nvSpPr>
          <p:cNvPr name="Freeform 9" id="9"/>
          <p:cNvSpPr/>
          <p:nvPr/>
        </p:nvSpPr>
        <p:spPr>
          <a:xfrm flipH="false" flipV="false" rot="0">
            <a:off x="1630864" y="6259606"/>
            <a:ext cx="7317005" cy="2525870"/>
          </a:xfrm>
          <a:custGeom>
            <a:avLst/>
            <a:gdLst/>
            <a:ahLst/>
            <a:cxnLst/>
            <a:rect r="r" b="b" t="t" l="l"/>
            <a:pathLst>
              <a:path h="2525870" w="7317005">
                <a:moveTo>
                  <a:pt x="0" y="0"/>
                </a:moveTo>
                <a:lnTo>
                  <a:pt x="7317006" y="0"/>
                </a:lnTo>
                <a:lnTo>
                  <a:pt x="7317006" y="2525870"/>
                </a:lnTo>
                <a:lnTo>
                  <a:pt x="0" y="2525870"/>
                </a:lnTo>
                <a:lnTo>
                  <a:pt x="0" y="0"/>
                </a:lnTo>
                <a:close/>
              </a:path>
            </a:pathLst>
          </a:custGeom>
          <a:blipFill>
            <a:blip r:embed="rId4"/>
            <a:stretch>
              <a:fillRect l="0" t="-208449" r="-155850" b="-108449"/>
            </a:stretch>
          </a:blipFill>
        </p:spPr>
      </p:sp>
      <p:sp>
        <p:nvSpPr>
          <p:cNvPr name="TextBox 10" id="10"/>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1" id="11"/>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33. HAPUS TRIGGER</a:t>
            </a:r>
          </a:p>
        </p:txBody>
      </p:sp>
      <p:sp>
        <p:nvSpPr>
          <p:cNvPr name="TextBox 12" id="12"/>
          <p:cNvSpPr txBox="true"/>
          <p:nvPr/>
        </p:nvSpPr>
        <p:spPr>
          <a:xfrm rot="0">
            <a:off x="1646449" y="552281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35. INNER JOIN BANYAK TABEL</a:t>
            </a:r>
          </a:p>
        </p:txBody>
      </p:sp>
      <p:sp>
        <p:nvSpPr>
          <p:cNvPr name="TextBox 13" id="13"/>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34.  INNER JOIN</a:t>
            </a:r>
          </a:p>
        </p:txBody>
      </p:sp>
      <p:sp>
        <p:nvSpPr>
          <p:cNvPr name="TextBox 14" id="14"/>
          <p:cNvSpPr txBox="true"/>
          <p:nvPr/>
        </p:nvSpPr>
        <p:spPr>
          <a:xfrm rot="0">
            <a:off x="12518883" y="1359772"/>
            <a:ext cx="4740417" cy="646089"/>
          </a:xfrm>
          <a:prstGeom prst="rect">
            <a:avLst/>
          </a:prstGeom>
        </p:spPr>
        <p:txBody>
          <a:bodyPr anchor="t" rtlCol="false" tIns="0" lIns="0" bIns="0" rIns="0">
            <a:spAutoFit/>
          </a:bodyPr>
          <a:lstStyle/>
          <a:p>
            <a:pPr algn="just">
              <a:lnSpc>
                <a:spcPts val="2514"/>
              </a:lnSpc>
            </a:pPr>
            <a:r>
              <a:rPr lang="en-US" sz="1796">
                <a:solidFill>
                  <a:srgbClr val="343F56"/>
                </a:solidFill>
                <a:latin typeface="Poppins"/>
                <a:ea typeface="Poppins"/>
                <a:cs typeface="Poppins"/>
                <a:sym typeface="Poppins"/>
              </a:rPr>
              <a:t>(mengambil bagian yang ada di tabel master dan tabel transaksi)</a:t>
            </a:r>
          </a:p>
        </p:txBody>
      </p:sp>
      <p:sp>
        <p:nvSpPr>
          <p:cNvPr name="Freeform 15" id="15"/>
          <p:cNvSpPr/>
          <p:nvPr/>
        </p:nvSpPr>
        <p:spPr>
          <a:xfrm flipH="false" flipV="false" rot="0">
            <a:off x="9144000" y="6259606"/>
            <a:ext cx="8115300" cy="1934573"/>
          </a:xfrm>
          <a:custGeom>
            <a:avLst/>
            <a:gdLst/>
            <a:ahLst/>
            <a:cxnLst/>
            <a:rect r="r" b="b" t="t" l="l"/>
            <a:pathLst>
              <a:path h="1934573" w="8115300">
                <a:moveTo>
                  <a:pt x="0" y="0"/>
                </a:moveTo>
                <a:lnTo>
                  <a:pt x="8115300" y="0"/>
                </a:lnTo>
                <a:lnTo>
                  <a:pt x="8115300" y="1934574"/>
                </a:lnTo>
                <a:lnTo>
                  <a:pt x="0" y="1934574"/>
                </a:lnTo>
                <a:lnTo>
                  <a:pt x="0" y="0"/>
                </a:lnTo>
                <a:close/>
              </a:path>
            </a:pathLst>
          </a:custGeom>
          <a:blipFill>
            <a:blip r:embed="rId4"/>
            <a:stretch>
              <a:fillRect l="0" t="-346707" r="-99530" b="-24106"/>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9340130" y="2396820"/>
            <a:ext cx="8376458" cy="4568263"/>
          </a:xfrm>
          <a:custGeom>
            <a:avLst/>
            <a:gdLst/>
            <a:ahLst/>
            <a:cxnLst/>
            <a:rect r="r" b="b" t="t" l="l"/>
            <a:pathLst>
              <a:path h="4568263" w="8376458">
                <a:moveTo>
                  <a:pt x="0" y="0"/>
                </a:moveTo>
                <a:lnTo>
                  <a:pt x="8376458" y="0"/>
                </a:lnTo>
                <a:lnTo>
                  <a:pt x="8376458" y="4568263"/>
                </a:lnTo>
                <a:lnTo>
                  <a:pt x="0" y="4568263"/>
                </a:lnTo>
                <a:lnTo>
                  <a:pt x="0" y="0"/>
                </a:lnTo>
                <a:close/>
              </a:path>
            </a:pathLst>
          </a:custGeom>
          <a:blipFill>
            <a:blip r:embed="rId2"/>
            <a:stretch>
              <a:fillRect l="0" t="-178402" r="-182304" b="-12768"/>
            </a:stretch>
          </a:blipFill>
        </p:spPr>
      </p:sp>
      <p:sp>
        <p:nvSpPr>
          <p:cNvPr name="Freeform 8" id="8"/>
          <p:cNvSpPr/>
          <p:nvPr/>
        </p:nvSpPr>
        <p:spPr>
          <a:xfrm flipH="false" flipV="false" rot="0">
            <a:off x="1642342" y="2396820"/>
            <a:ext cx="7301421" cy="5385409"/>
          </a:xfrm>
          <a:custGeom>
            <a:avLst/>
            <a:gdLst/>
            <a:ahLst/>
            <a:cxnLst/>
            <a:rect r="r" b="b" t="t" l="l"/>
            <a:pathLst>
              <a:path h="5385409" w="7301421">
                <a:moveTo>
                  <a:pt x="0" y="0"/>
                </a:moveTo>
                <a:lnTo>
                  <a:pt x="7301422" y="0"/>
                </a:lnTo>
                <a:lnTo>
                  <a:pt x="7301422" y="5385409"/>
                </a:lnTo>
                <a:lnTo>
                  <a:pt x="0" y="5385409"/>
                </a:lnTo>
                <a:lnTo>
                  <a:pt x="0" y="0"/>
                </a:lnTo>
                <a:close/>
              </a:path>
            </a:pathLst>
          </a:custGeom>
          <a:blipFill>
            <a:blip r:embed="rId3"/>
            <a:stretch>
              <a:fillRect l="0" t="-28732" r="-181945" b="-86286"/>
            </a:stretch>
          </a:blipFill>
        </p:spPr>
      </p:sp>
      <p:sp>
        <p:nvSpPr>
          <p:cNvPr name="TextBox 9" id="9"/>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0" id="10"/>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36. LEFT JOIN</a:t>
            </a:r>
          </a:p>
        </p:txBody>
      </p:sp>
      <p:sp>
        <p:nvSpPr>
          <p:cNvPr name="TextBox 11" id="11"/>
          <p:cNvSpPr txBox="true"/>
          <p:nvPr/>
        </p:nvSpPr>
        <p:spPr>
          <a:xfrm rot="0">
            <a:off x="9340130" y="1444374"/>
            <a:ext cx="7305528" cy="46736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Ultra-Bold"/>
                <a:ea typeface="Hagrid Ultra-Bold"/>
                <a:cs typeface="Hagrid Ultra-Bold"/>
                <a:sym typeface="Hagrid Ultra-Bold"/>
              </a:rPr>
              <a:t>37. RIGHT JOIN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1028700" y="2086779"/>
            <a:ext cx="16230600" cy="0"/>
          </a:xfrm>
          <a:prstGeom prst="line">
            <a:avLst/>
          </a:prstGeom>
          <a:ln cap="flat" w="38100">
            <a:solidFill>
              <a:srgbClr val="343F56"/>
            </a:solidFill>
            <a:prstDash val="solid"/>
            <a:headEnd type="none" len="sm" w="sm"/>
            <a:tailEnd type="none" len="sm" w="sm"/>
          </a:ln>
        </p:spPr>
      </p:sp>
      <p:sp>
        <p:nvSpPr>
          <p:cNvPr name="AutoShape 3" id="3"/>
          <p:cNvSpPr/>
          <p:nvPr/>
        </p:nvSpPr>
        <p:spPr>
          <a:xfrm>
            <a:off x="1028700" y="4152265"/>
            <a:ext cx="16230600" cy="0"/>
          </a:xfrm>
          <a:prstGeom prst="line">
            <a:avLst/>
          </a:prstGeom>
          <a:ln cap="flat" w="38100">
            <a:solidFill>
              <a:srgbClr val="343F56"/>
            </a:solidFill>
            <a:prstDash val="solid"/>
            <a:headEnd type="none" len="sm" w="sm"/>
            <a:tailEnd type="none" len="sm" w="sm"/>
          </a:ln>
        </p:spPr>
      </p:sp>
      <p:sp>
        <p:nvSpPr>
          <p:cNvPr name="Freeform 4" id="4"/>
          <p:cNvSpPr/>
          <p:nvPr/>
        </p:nvSpPr>
        <p:spPr>
          <a:xfrm flipH="false" flipV="false" rot="0">
            <a:off x="1642342" y="5933809"/>
            <a:ext cx="7305528" cy="1096012"/>
          </a:xfrm>
          <a:custGeom>
            <a:avLst/>
            <a:gdLst/>
            <a:ahLst/>
            <a:cxnLst/>
            <a:rect r="r" b="b" t="t" l="l"/>
            <a:pathLst>
              <a:path h="1096012" w="7305528">
                <a:moveTo>
                  <a:pt x="0" y="0"/>
                </a:moveTo>
                <a:lnTo>
                  <a:pt x="7305528" y="0"/>
                </a:lnTo>
                <a:lnTo>
                  <a:pt x="7305528" y="1096012"/>
                </a:lnTo>
                <a:lnTo>
                  <a:pt x="0" y="1096012"/>
                </a:lnTo>
                <a:lnTo>
                  <a:pt x="0" y="0"/>
                </a:lnTo>
                <a:close/>
              </a:path>
            </a:pathLst>
          </a:custGeom>
          <a:blipFill>
            <a:blip r:embed="rId2"/>
            <a:stretch>
              <a:fillRect l="0" t="-674935" r="-229994" b="-462337"/>
            </a:stretch>
          </a:blipFill>
        </p:spPr>
      </p:sp>
      <p:sp>
        <p:nvSpPr>
          <p:cNvPr name="TextBox 5" id="5"/>
          <p:cNvSpPr txBox="true"/>
          <p:nvPr/>
        </p:nvSpPr>
        <p:spPr>
          <a:xfrm rot="0">
            <a:off x="2765662" y="866775"/>
            <a:ext cx="12756676" cy="972354"/>
          </a:xfrm>
          <a:prstGeom prst="rect">
            <a:avLst/>
          </a:prstGeom>
        </p:spPr>
        <p:txBody>
          <a:bodyPr anchor="t" rtlCol="false" tIns="0" lIns="0" bIns="0" rIns="0">
            <a:spAutoFit/>
          </a:bodyPr>
          <a:lstStyle/>
          <a:p>
            <a:pPr algn="ctr">
              <a:lnSpc>
                <a:spcPts val="7503"/>
              </a:lnSpc>
            </a:pPr>
            <a:r>
              <a:rPr lang="en-US" b="true" sz="5359">
                <a:solidFill>
                  <a:srgbClr val="343F56"/>
                </a:solidFill>
                <a:latin typeface="Hagrid Heavy"/>
                <a:ea typeface="Hagrid Heavy"/>
                <a:cs typeface="Hagrid Heavy"/>
                <a:sym typeface="Hagrid Heavy"/>
              </a:rPr>
              <a:t>STORE PROCEDURE</a:t>
            </a:r>
          </a:p>
        </p:txBody>
      </p:sp>
      <p:sp>
        <p:nvSpPr>
          <p:cNvPr name="TextBox 6" id="6"/>
          <p:cNvSpPr txBox="true"/>
          <p:nvPr/>
        </p:nvSpPr>
        <p:spPr>
          <a:xfrm rot="0">
            <a:off x="6163101" y="363494"/>
            <a:ext cx="5961798" cy="391794"/>
          </a:xfrm>
          <a:prstGeom prst="rect">
            <a:avLst/>
          </a:prstGeom>
        </p:spPr>
        <p:txBody>
          <a:bodyPr anchor="t" rtlCol="false" tIns="0" lIns="0" bIns="0" rIns="0">
            <a:spAutoFit/>
          </a:bodyPr>
          <a:lstStyle/>
          <a:p>
            <a:pPr algn="ctr">
              <a:lnSpc>
                <a:spcPts val="3080"/>
              </a:lnSpc>
            </a:pPr>
            <a:r>
              <a:rPr lang="en-US" b="true" sz="2200">
                <a:solidFill>
                  <a:srgbClr val="343F56"/>
                </a:solidFill>
                <a:latin typeface="Hagrid Ultra-Bold"/>
                <a:ea typeface="Hagrid Ultra-Bold"/>
                <a:cs typeface="Hagrid Ultra-Bold"/>
                <a:sym typeface="Hagrid Ultra-Bold"/>
              </a:rPr>
              <a:t>DATA MANIPULATION LANGUAGE</a:t>
            </a:r>
          </a:p>
        </p:txBody>
      </p:sp>
      <p:sp>
        <p:nvSpPr>
          <p:cNvPr name="TextBox 7" id="7"/>
          <p:cNvSpPr txBox="true"/>
          <p:nvPr/>
        </p:nvSpPr>
        <p:spPr>
          <a:xfrm rot="0">
            <a:off x="1028700" y="2448941"/>
            <a:ext cx="16230600" cy="1128869"/>
          </a:xfrm>
          <a:prstGeom prst="rect">
            <a:avLst/>
          </a:prstGeom>
        </p:spPr>
        <p:txBody>
          <a:bodyPr anchor="t" rtlCol="false" tIns="0" lIns="0" bIns="0" rIns="0">
            <a:spAutoFit/>
          </a:bodyPr>
          <a:lstStyle/>
          <a:p>
            <a:pPr algn="just">
              <a:lnSpc>
                <a:spcPts val="4453"/>
              </a:lnSpc>
            </a:pPr>
            <a:r>
              <a:rPr lang="en-US" sz="3181" b="true">
                <a:solidFill>
                  <a:srgbClr val="343F56"/>
                </a:solidFill>
                <a:latin typeface="Poppins Bold"/>
                <a:ea typeface="Poppins Bold"/>
                <a:cs typeface="Poppins Bold"/>
                <a:sym typeface="Poppins Bold"/>
              </a:rPr>
              <a:t>Store Procedure </a:t>
            </a:r>
            <a:r>
              <a:rPr lang="en-US" sz="3181">
                <a:solidFill>
                  <a:srgbClr val="343F56"/>
                </a:solidFill>
                <a:latin typeface="Poppins"/>
                <a:ea typeface="Poppins"/>
                <a:cs typeface="Poppins"/>
                <a:sym typeface="Poppins"/>
              </a:rPr>
              <a:t>adalah blok program yang diletakkan pada MySQL. Blok yang sudah dibuat bisa dipanggil jika diperlukan. Procedure tidak memiliki return.</a:t>
            </a:r>
          </a:p>
        </p:txBody>
      </p:sp>
      <p:sp>
        <p:nvSpPr>
          <p:cNvPr name="TextBox 8" id="8"/>
          <p:cNvSpPr txBox="true"/>
          <p:nvPr/>
        </p:nvSpPr>
        <p:spPr>
          <a:xfrm rot="0">
            <a:off x="1642342" y="4590415"/>
            <a:ext cx="7305528" cy="46736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Ultra-Bold"/>
                <a:ea typeface="Hagrid Ultra-Bold"/>
                <a:cs typeface="Hagrid Ultra-Bold"/>
                <a:sym typeface="Hagrid Ultra-Bold"/>
              </a:rPr>
              <a:t>38. PROCEDURE TANPA PARAMETER</a:t>
            </a:r>
          </a:p>
        </p:txBody>
      </p:sp>
      <p:sp>
        <p:nvSpPr>
          <p:cNvPr name="TextBox 9" id="9"/>
          <p:cNvSpPr txBox="true"/>
          <p:nvPr/>
        </p:nvSpPr>
        <p:spPr>
          <a:xfrm rot="0">
            <a:off x="9340130" y="4590415"/>
            <a:ext cx="7305528" cy="46736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Ultra-Bold"/>
                <a:ea typeface="Hagrid Ultra-Bold"/>
                <a:cs typeface="Hagrid Ultra-Bold"/>
                <a:sym typeface="Hagrid Ultra-Bold"/>
              </a:rPr>
              <a:t>39. PEMANGGILAN PROCEDURE</a:t>
            </a:r>
          </a:p>
        </p:txBody>
      </p:sp>
      <p:sp>
        <p:nvSpPr>
          <p:cNvPr name="Freeform 10" id="10"/>
          <p:cNvSpPr/>
          <p:nvPr/>
        </p:nvSpPr>
        <p:spPr>
          <a:xfrm flipH="false" flipV="false" rot="0">
            <a:off x="9340130" y="5486400"/>
            <a:ext cx="7305528" cy="2803310"/>
          </a:xfrm>
          <a:custGeom>
            <a:avLst/>
            <a:gdLst/>
            <a:ahLst/>
            <a:cxnLst/>
            <a:rect r="r" b="b" t="t" l="l"/>
            <a:pathLst>
              <a:path h="2803310" w="7305528">
                <a:moveTo>
                  <a:pt x="0" y="0"/>
                </a:moveTo>
                <a:lnTo>
                  <a:pt x="7305528" y="0"/>
                </a:lnTo>
                <a:lnTo>
                  <a:pt x="7305528" y="2803310"/>
                </a:lnTo>
                <a:lnTo>
                  <a:pt x="0" y="2803310"/>
                </a:lnTo>
                <a:lnTo>
                  <a:pt x="0" y="0"/>
                </a:lnTo>
                <a:close/>
              </a:path>
            </a:pathLst>
          </a:custGeom>
          <a:blipFill>
            <a:blip r:embed="rId2"/>
            <a:stretch>
              <a:fillRect l="0" t="-302976" r="-229994" b="-8076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2342" y="2248352"/>
            <a:ext cx="7305528" cy="1132251"/>
          </a:xfrm>
          <a:custGeom>
            <a:avLst/>
            <a:gdLst/>
            <a:ahLst/>
            <a:cxnLst/>
            <a:rect r="r" b="b" t="t" l="l"/>
            <a:pathLst>
              <a:path h="1132251" w="7305528">
                <a:moveTo>
                  <a:pt x="0" y="0"/>
                </a:moveTo>
                <a:lnTo>
                  <a:pt x="7305528" y="0"/>
                </a:lnTo>
                <a:lnTo>
                  <a:pt x="7305528" y="1132251"/>
                </a:lnTo>
                <a:lnTo>
                  <a:pt x="0" y="1132251"/>
                </a:lnTo>
                <a:lnTo>
                  <a:pt x="0" y="0"/>
                </a:lnTo>
                <a:close/>
              </a:path>
            </a:pathLst>
          </a:custGeom>
          <a:blipFill>
            <a:blip r:embed="rId2"/>
            <a:stretch>
              <a:fillRect l="0" t="-228750" r="-150119" b="-579024"/>
            </a:stretch>
          </a:blipFill>
        </p:spPr>
      </p:sp>
      <p:sp>
        <p:nvSpPr>
          <p:cNvPr name="Freeform 8" id="8"/>
          <p:cNvSpPr/>
          <p:nvPr/>
        </p:nvSpPr>
        <p:spPr>
          <a:xfrm flipH="false" flipV="false" rot="0">
            <a:off x="9344236" y="2248352"/>
            <a:ext cx="7305528" cy="2619095"/>
          </a:xfrm>
          <a:custGeom>
            <a:avLst/>
            <a:gdLst/>
            <a:ahLst/>
            <a:cxnLst/>
            <a:rect r="r" b="b" t="t" l="l"/>
            <a:pathLst>
              <a:path h="2619095" w="7305528">
                <a:moveTo>
                  <a:pt x="0" y="0"/>
                </a:moveTo>
                <a:lnTo>
                  <a:pt x="7305528" y="0"/>
                </a:lnTo>
                <a:lnTo>
                  <a:pt x="7305528" y="2619095"/>
                </a:lnTo>
                <a:lnTo>
                  <a:pt x="0" y="2619095"/>
                </a:lnTo>
                <a:lnTo>
                  <a:pt x="0" y="0"/>
                </a:lnTo>
                <a:close/>
              </a:path>
            </a:pathLst>
          </a:custGeom>
          <a:blipFill>
            <a:blip r:embed="rId2"/>
            <a:stretch>
              <a:fillRect l="0" t="-142120" r="-150119" b="-150315"/>
            </a:stretch>
          </a:blipFill>
        </p:spPr>
      </p:sp>
      <p:sp>
        <p:nvSpPr>
          <p:cNvPr name="Freeform 9" id="9"/>
          <p:cNvSpPr/>
          <p:nvPr/>
        </p:nvSpPr>
        <p:spPr>
          <a:xfrm flipH="false" flipV="false" rot="0">
            <a:off x="1642342" y="6371173"/>
            <a:ext cx="7501658" cy="1989895"/>
          </a:xfrm>
          <a:custGeom>
            <a:avLst/>
            <a:gdLst/>
            <a:ahLst/>
            <a:cxnLst/>
            <a:rect r="r" b="b" t="t" l="l"/>
            <a:pathLst>
              <a:path h="1989895" w="7501658">
                <a:moveTo>
                  <a:pt x="0" y="0"/>
                </a:moveTo>
                <a:lnTo>
                  <a:pt x="7501658" y="0"/>
                </a:lnTo>
                <a:lnTo>
                  <a:pt x="7501658" y="1989895"/>
                </a:lnTo>
                <a:lnTo>
                  <a:pt x="0" y="1989895"/>
                </a:lnTo>
                <a:lnTo>
                  <a:pt x="0" y="0"/>
                </a:lnTo>
                <a:close/>
              </a:path>
            </a:pathLst>
          </a:custGeom>
          <a:blipFill>
            <a:blip r:embed="rId3"/>
            <a:stretch>
              <a:fillRect l="-7812" t="-110100" r="-39028" b="-101282"/>
            </a:stretch>
          </a:blipFill>
        </p:spPr>
      </p:sp>
      <p:sp>
        <p:nvSpPr>
          <p:cNvPr name="TextBox 10" id="10"/>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1" id="11"/>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40. PROCEDURE DENGAN PARAMETER</a:t>
            </a:r>
          </a:p>
        </p:txBody>
      </p:sp>
      <p:sp>
        <p:nvSpPr>
          <p:cNvPr name="TextBox 12" id="12"/>
          <p:cNvSpPr txBox="true"/>
          <p:nvPr/>
        </p:nvSpPr>
        <p:spPr>
          <a:xfrm rot="0">
            <a:off x="1646449" y="5522813"/>
            <a:ext cx="7693681"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42. MENAMPILKAN SEMUA PROCEDURE</a:t>
            </a:r>
          </a:p>
        </p:txBody>
      </p:sp>
      <p:sp>
        <p:nvSpPr>
          <p:cNvPr name="TextBox 13" id="13"/>
          <p:cNvSpPr txBox="true"/>
          <p:nvPr/>
        </p:nvSpPr>
        <p:spPr>
          <a:xfrm rot="0">
            <a:off x="9340130" y="1444374"/>
            <a:ext cx="8757242" cy="434340"/>
          </a:xfrm>
          <a:prstGeom prst="rect">
            <a:avLst/>
          </a:prstGeom>
        </p:spPr>
        <p:txBody>
          <a:bodyPr anchor="t" rtlCol="false" tIns="0" lIns="0" bIns="0" rIns="0">
            <a:spAutoFit/>
          </a:bodyPr>
          <a:lstStyle/>
          <a:p>
            <a:pPr algn="l">
              <a:lnSpc>
                <a:spcPts val="3360"/>
              </a:lnSpc>
            </a:pPr>
            <a:r>
              <a:rPr lang="en-US" b="true" sz="2400">
                <a:solidFill>
                  <a:srgbClr val="343F56"/>
                </a:solidFill>
                <a:latin typeface="Hagrid Heavy"/>
                <a:ea typeface="Hagrid Heavy"/>
                <a:cs typeface="Hagrid Heavy"/>
                <a:sym typeface="Hagrid Heavy"/>
              </a:rPr>
              <a:t>41. MEMANGGIL PROCEDURE DENGAN KETENTUAN</a:t>
            </a:r>
          </a:p>
        </p:txBody>
      </p:sp>
      <p:sp>
        <p:nvSpPr>
          <p:cNvPr name="TextBox 14" id="14"/>
          <p:cNvSpPr txBox="true"/>
          <p:nvPr/>
        </p:nvSpPr>
        <p:spPr>
          <a:xfrm rot="0">
            <a:off x="9344236" y="5522813"/>
            <a:ext cx="8280752"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43. MENGHAPUS STORE PROCEDURE</a:t>
            </a:r>
          </a:p>
        </p:txBody>
      </p:sp>
      <p:sp>
        <p:nvSpPr>
          <p:cNvPr name="Freeform 15" id="15"/>
          <p:cNvSpPr/>
          <p:nvPr/>
        </p:nvSpPr>
        <p:spPr>
          <a:xfrm flipH="false" flipV="false" rot="0">
            <a:off x="9496272" y="6714073"/>
            <a:ext cx="7001457" cy="1044348"/>
          </a:xfrm>
          <a:custGeom>
            <a:avLst/>
            <a:gdLst/>
            <a:ahLst/>
            <a:cxnLst/>
            <a:rect r="r" b="b" t="t" l="l"/>
            <a:pathLst>
              <a:path h="1044348" w="7001457">
                <a:moveTo>
                  <a:pt x="0" y="0"/>
                </a:moveTo>
                <a:lnTo>
                  <a:pt x="7001457" y="0"/>
                </a:lnTo>
                <a:lnTo>
                  <a:pt x="7001457" y="1044348"/>
                </a:lnTo>
                <a:lnTo>
                  <a:pt x="0" y="1044348"/>
                </a:lnTo>
                <a:lnTo>
                  <a:pt x="0" y="0"/>
                </a:lnTo>
                <a:close/>
              </a:path>
            </a:pathLst>
          </a:custGeom>
          <a:blipFill>
            <a:blip r:embed="rId3"/>
            <a:stretch>
              <a:fillRect l="-20339" t="-964837" r="-261977" b="-376913"/>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grpSp>
        <p:nvGrpSpPr>
          <p:cNvPr name="Group 2" id="2"/>
          <p:cNvGrpSpPr/>
          <p:nvPr/>
        </p:nvGrpSpPr>
        <p:grpSpPr>
          <a:xfrm rot="0">
            <a:off x="-386397" y="-218285"/>
            <a:ext cx="9530397" cy="10772366"/>
            <a:chOff x="0" y="0"/>
            <a:chExt cx="4016429" cy="4539836"/>
          </a:xfrm>
        </p:grpSpPr>
        <p:sp>
          <p:nvSpPr>
            <p:cNvPr name="Freeform 3" id="3"/>
            <p:cNvSpPr/>
            <p:nvPr/>
          </p:nvSpPr>
          <p:spPr>
            <a:xfrm flipH="false" flipV="false" rot="0">
              <a:off x="0" y="0"/>
              <a:ext cx="4016428" cy="4539836"/>
            </a:xfrm>
            <a:custGeom>
              <a:avLst/>
              <a:gdLst/>
              <a:ahLst/>
              <a:cxnLst/>
              <a:rect r="r" b="b" t="t" l="l"/>
              <a:pathLst>
                <a:path h="4539836" w="4016428">
                  <a:moveTo>
                    <a:pt x="0" y="0"/>
                  </a:moveTo>
                  <a:lnTo>
                    <a:pt x="4016428" y="0"/>
                  </a:lnTo>
                  <a:lnTo>
                    <a:pt x="4016428" y="4539836"/>
                  </a:lnTo>
                  <a:lnTo>
                    <a:pt x="0" y="4539836"/>
                  </a:lnTo>
                  <a:close/>
                </a:path>
              </a:pathLst>
            </a:custGeom>
            <a:solidFill>
              <a:srgbClr val="F5E6CA"/>
            </a:solidFill>
            <a:ln cap="sq">
              <a:noFill/>
              <a:prstDash val="solid"/>
              <a:miter/>
            </a:ln>
          </p:spPr>
        </p:sp>
        <p:sp>
          <p:nvSpPr>
            <p:cNvPr name="TextBox 4" id="4"/>
            <p:cNvSpPr txBox="true"/>
            <p:nvPr/>
          </p:nvSpPr>
          <p:spPr>
            <a:xfrm>
              <a:off x="0" y="-38100"/>
              <a:ext cx="4016429" cy="457793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12996" y="1618932"/>
            <a:ext cx="6731610" cy="2374528"/>
          </a:xfrm>
          <a:custGeom>
            <a:avLst/>
            <a:gdLst/>
            <a:ahLst/>
            <a:cxnLst/>
            <a:rect r="r" b="b" t="t" l="l"/>
            <a:pathLst>
              <a:path h="2374528" w="6731610">
                <a:moveTo>
                  <a:pt x="0" y="0"/>
                </a:moveTo>
                <a:lnTo>
                  <a:pt x="6731610" y="0"/>
                </a:lnTo>
                <a:lnTo>
                  <a:pt x="6731610" y="2374527"/>
                </a:lnTo>
                <a:lnTo>
                  <a:pt x="0" y="2374527"/>
                </a:lnTo>
                <a:lnTo>
                  <a:pt x="0" y="0"/>
                </a:lnTo>
                <a:close/>
              </a:path>
            </a:pathLst>
          </a:custGeom>
          <a:blipFill>
            <a:blip r:embed="rId2"/>
            <a:stretch>
              <a:fillRect l="0" t="-56822" r="-114594" b="-185380"/>
            </a:stretch>
          </a:blipFill>
        </p:spPr>
      </p:sp>
      <p:sp>
        <p:nvSpPr>
          <p:cNvPr name="Freeform 6" id="6"/>
          <p:cNvSpPr/>
          <p:nvPr/>
        </p:nvSpPr>
        <p:spPr>
          <a:xfrm flipH="false" flipV="false" rot="0">
            <a:off x="985862" y="5055970"/>
            <a:ext cx="4495610" cy="1476744"/>
          </a:xfrm>
          <a:custGeom>
            <a:avLst/>
            <a:gdLst/>
            <a:ahLst/>
            <a:cxnLst/>
            <a:rect r="r" b="b" t="t" l="l"/>
            <a:pathLst>
              <a:path h="1476744" w="4495610">
                <a:moveTo>
                  <a:pt x="0" y="0"/>
                </a:moveTo>
                <a:lnTo>
                  <a:pt x="4495610" y="0"/>
                </a:lnTo>
                <a:lnTo>
                  <a:pt x="4495610" y="1476744"/>
                </a:lnTo>
                <a:lnTo>
                  <a:pt x="0" y="1476744"/>
                </a:lnTo>
                <a:lnTo>
                  <a:pt x="0" y="0"/>
                </a:lnTo>
                <a:close/>
              </a:path>
            </a:pathLst>
          </a:custGeom>
          <a:blipFill>
            <a:blip r:embed="rId3"/>
            <a:stretch>
              <a:fillRect l="0" t="-454077" r="-527527" b="-520502"/>
            </a:stretch>
          </a:blipFill>
        </p:spPr>
      </p:sp>
      <p:sp>
        <p:nvSpPr>
          <p:cNvPr name="Freeform 7" id="7"/>
          <p:cNvSpPr/>
          <p:nvPr/>
        </p:nvSpPr>
        <p:spPr>
          <a:xfrm flipH="false" flipV="false" rot="0">
            <a:off x="985862" y="7600149"/>
            <a:ext cx="6575258" cy="1584641"/>
          </a:xfrm>
          <a:custGeom>
            <a:avLst/>
            <a:gdLst/>
            <a:ahLst/>
            <a:cxnLst/>
            <a:rect r="r" b="b" t="t" l="l"/>
            <a:pathLst>
              <a:path h="1584641" w="6575258">
                <a:moveTo>
                  <a:pt x="0" y="0"/>
                </a:moveTo>
                <a:lnTo>
                  <a:pt x="6575259" y="0"/>
                </a:lnTo>
                <a:lnTo>
                  <a:pt x="6575259" y="1584640"/>
                </a:lnTo>
                <a:lnTo>
                  <a:pt x="0" y="1584640"/>
                </a:lnTo>
                <a:lnTo>
                  <a:pt x="0" y="0"/>
                </a:lnTo>
                <a:close/>
              </a:path>
            </a:pathLst>
          </a:custGeom>
          <a:blipFill>
            <a:blip r:embed="rId4"/>
            <a:stretch>
              <a:fillRect l="0" t="-393959" r="-251329" b="-326050"/>
            </a:stretch>
          </a:blipFill>
        </p:spPr>
      </p:sp>
      <p:sp>
        <p:nvSpPr>
          <p:cNvPr name="Freeform 8" id="8"/>
          <p:cNvSpPr/>
          <p:nvPr/>
        </p:nvSpPr>
        <p:spPr>
          <a:xfrm flipH="false" flipV="false" rot="0">
            <a:off x="9636378" y="1697816"/>
            <a:ext cx="5940802" cy="2216760"/>
          </a:xfrm>
          <a:custGeom>
            <a:avLst/>
            <a:gdLst/>
            <a:ahLst/>
            <a:cxnLst/>
            <a:rect r="r" b="b" t="t" l="l"/>
            <a:pathLst>
              <a:path h="2216760" w="5940802">
                <a:moveTo>
                  <a:pt x="0" y="0"/>
                </a:moveTo>
                <a:lnTo>
                  <a:pt x="5940802" y="0"/>
                </a:lnTo>
                <a:lnTo>
                  <a:pt x="5940802" y="2216759"/>
                </a:lnTo>
                <a:lnTo>
                  <a:pt x="0" y="2216759"/>
                </a:lnTo>
                <a:lnTo>
                  <a:pt x="0" y="0"/>
                </a:lnTo>
                <a:close/>
              </a:path>
            </a:pathLst>
          </a:custGeom>
          <a:blipFill>
            <a:blip r:embed="rId5"/>
            <a:stretch>
              <a:fillRect l="-6007" t="-91028" r="-128819" b="-162966"/>
            </a:stretch>
          </a:blipFill>
        </p:spPr>
      </p:sp>
      <p:sp>
        <p:nvSpPr>
          <p:cNvPr name="Freeform 9" id="9"/>
          <p:cNvSpPr/>
          <p:nvPr/>
        </p:nvSpPr>
        <p:spPr>
          <a:xfrm flipH="false" flipV="false" rot="0">
            <a:off x="9636378" y="7523949"/>
            <a:ext cx="7622922" cy="1521298"/>
          </a:xfrm>
          <a:custGeom>
            <a:avLst/>
            <a:gdLst/>
            <a:ahLst/>
            <a:cxnLst/>
            <a:rect r="r" b="b" t="t" l="l"/>
            <a:pathLst>
              <a:path h="1521298" w="7622922">
                <a:moveTo>
                  <a:pt x="0" y="0"/>
                </a:moveTo>
                <a:lnTo>
                  <a:pt x="7622922" y="0"/>
                </a:lnTo>
                <a:lnTo>
                  <a:pt x="7622922" y="1521298"/>
                </a:lnTo>
                <a:lnTo>
                  <a:pt x="0" y="1521298"/>
                </a:lnTo>
                <a:lnTo>
                  <a:pt x="0" y="0"/>
                </a:lnTo>
                <a:close/>
              </a:path>
            </a:pathLst>
          </a:custGeom>
          <a:blipFill>
            <a:blip r:embed="rId6"/>
            <a:stretch>
              <a:fillRect l="0" t="-241402" r="-239339" b="-615051"/>
            </a:stretch>
          </a:blipFill>
        </p:spPr>
      </p:sp>
      <p:sp>
        <p:nvSpPr>
          <p:cNvPr name="Freeform 10" id="10"/>
          <p:cNvSpPr/>
          <p:nvPr/>
        </p:nvSpPr>
        <p:spPr>
          <a:xfrm flipH="false" flipV="false" rot="0">
            <a:off x="9636378" y="5167898"/>
            <a:ext cx="4118550" cy="836849"/>
          </a:xfrm>
          <a:custGeom>
            <a:avLst/>
            <a:gdLst/>
            <a:ahLst/>
            <a:cxnLst/>
            <a:rect r="r" b="b" t="t" l="l"/>
            <a:pathLst>
              <a:path h="836849" w="4118550">
                <a:moveTo>
                  <a:pt x="0" y="0"/>
                </a:moveTo>
                <a:lnTo>
                  <a:pt x="4118551" y="0"/>
                </a:lnTo>
                <a:lnTo>
                  <a:pt x="4118551" y="836849"/>
                </a:lnTo>
                <a:lnTo>
                  <a:pt x="0" y="836849"/>
                </a:lnTo>
                <a:lnTo>
                  <a:pt x="0" y="0"/>
                </a:lnTo>
                <a:close/>
              </a:path>
            </a:pathLst>
          </a:custGeom>
          <a:blipFill>
            <a:blip r:embed="rId7"/>
            <a:stretch>
              <a:fillRect l="0" t="-2538794" r="-856431" b="-8934"/>
            </a:stretch>
          </a:blipFill>
        </p:spPr>
      </p:sp>
      <p:sp>
        <p:nvSpPr>
          <p:cNvPr name="TextBox 11" id="11"/>
          <p:cNvSpPr txBox="true"/>
          <p:nvPr/>
        </p:nvSpPr>
        <p:spPr>
          <a:xfrm rot="0">
            <a:off x="1071538" y="971550"/>
            <a:ext cx="4213928" cy="475630"/>
          </a:xfrm>
          <a:prstGeom prst="rect">
            <a:avLst/>
          </a:prstGeom>
        </p:spPr>
        <p:txBody>
          <a:bodyPr anchor="t" rtlCol="false" tIns="0" lIns="0" bIns="0" rIns="0">
            <a:spAutoFit/>
          </a:bodyPr>
          <a:lstStyle/>
          <a:p>
            <a:pPr algn="l">
              <a:lnSpc>
                <a:spcPts val="3646"/>
              </a:lnSpc>
            </a:pPr>
            <a:r>
              <a:rPr lang="en-US" b="true" sz="2604">
                <a:solidFill>
                  <a:srgbClr val="343F56"/>
                </a:solidFill>
                <a:latin typeface="Hagrid Heavy"/>
                <a:ea typeface="Hagrid Heavy"/>
                <a:cs typeface="Hagrid Heavy"/>
                <a:sym typeface="Hagrid Heavy"/>
              </a:rPr>
              <a:t>1. MENJALANKAN SQL</a:t>
            </a:r>
          </a:p>
        </p:txBody>
      </p:sp>
      <p:sp>
        <p:nvSpPr>
          <p:cNvPr name="TextBox 12" id="12"/>
          <p:cNvSpPr txBox="true"/>
          <p:nvPr/>
        </p:nvSpPr>
        <p:spPr>
          <a:xfrm rot="0">
            <a:off x="1012996" y="425974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 KELUAR DARI MYSQL</a:t>
            </a:r>
          </a:p>
        </p:txBody>
      </p:sp>
      <p:sp>
        <p:nvSpPr>
          <p:cNvPr name="TextBox 13" id="13"/>
          <p:cNvSpPr txBox="true"/>
          <p:nvPr/>
        </p:nvSpPr>
        <p:spPr>
          <a:xfrm rot="0">
            <a:off x="985862" y="679941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3. MEMERIKSA APAKAH MYSQL JALAN</a:t>
            </a:r>
          </a:p>
        </p:txBody>
      </p:sp>
      <p:sp>
        <p:nvSpPr>
          <p:cNvPr name="TextBox 14" id="14"/>
          <p:cNvSpPr txBox="true"/>
          <p:nvPr/>
        </p:nvSpPr>
        <p:spPr>
          <a:xfrm rot="0">
            <a:off x="9636378" y="971550"/>
            <a:ext cx="7305528" cy="476885"/>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4. CEK VERSI MYSQL</a:t>
            </a:r>
          </a:p>
        </p:txBody>
      </p:sp>
      <p:sp>
        <p:nvSpPr>
          <p:cNvPr name="TextBox 15" id="15"/>
          <p:cNvSpPr txBox="true"/>
          <p:nvPr/>
        </p:nvSpPr>
        <p:spPr>
          <a:xfrm rot="0">
            <a:off x="9636378" y="4259743"/>
            <a:ext cx="7305528" cy="476885"/>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5. TANDA SUDAH ADA DI MYSQL</a:t>
            </a:r>
          </a:p>
        </p:txBody>
      </p:sp>
      <p:sp>
        <p:nvSpPr>
          <p:cNvPr name="TextBox 16" id="16"/>
          <p:cNvSpPr txBox="true"/>
          <p:nvPr/>
        </p:nvSpPr>
        <p:spPr>
          <a:xfrm rot="0">
            <a:off x="9636378" y="6799414"/>
            <a:ext cx="7305528" cy="476885"/>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6. MENAMPILKAN HELP</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1028700" y="2086779"/>
            <a:ext cx="16230600" cy="0"/>
          </a:xfrm>
          <a:prstGeom prst="line">
            <a:avLst/>
          </a:prstGeom>
          <a:ln cap="flat" w="38100">
            <a:solidFill>
              <a:srgbClr val="343F56"/>
            </a:solidFill>
            <a:prstDash val="solid"/>
            <a:headEnd type="none" len="sm" w="sm"/>
            <a:tailEnd type="none" len="sm" w="sm"/>
          </a:ln>
        </p:spPr>
      </p:sp>
      <p:sp>
        <p:nvSpPr>
          <p:cNvPr name="AutoShape 3" id="3"/>
          <p:cNvSpPr/>
          <p:nvPr/>
        </p:nvSpPr>
        <p:spPr>
          <a:xfrm>
            <a:off x="1028700" y="4587459"/>
            <a:ext cx="16230600" cy="0"/>
          </a:xfrm>
          <a:prstGeom prst="line">
            <a:avLst/>
          </a:prstGeom>
          <a:ln cap="flat" w="38100">
            <a:solidFill>
              <a:srgbClr val="343F56"/>
            </a:solidFill>
            <a:prstDash val="solid"/>
            <a:headEnd type="none" len="sm" w="sm"/>
            <a:tailEnd type="none" len="sm" w="sm"/>
          </a:ln>
        </p:spPr>
      </p:sp>
      <p:sp>
        <p:nvSpPr>
          <p:cNvPr name="Freeform 4" id="4"/>
          <p:cNvSpPr/>
          <p:nvPr/>
        </p:nvSpPr>
        <p:spPr>
          <a:xfrm flipH="false" flipV="false" rot="0">
            <a:off x="1642342" y="5921594"/>
            <a:ext cx="6543216" cy="1883674"/>
          </a:xfrm>
          <a:custGeom>
            <a:avLst/>
            <a:gdLst/>
            <a:ahLst/>
            <a:cxnLst/>
            <a:rect r="r" b="b" t="t" l="l"/>
            <a:pathLst>
              <a:path h="1883674" w="6543216">
                <a:moveTo>
                  <a:pt x="0" y="0"/>
                </a:moveTo>
                <a:lnTo>
                  <a:pt x="6543216" y="0"/>
                </a:lnTo>
                <a:lnTo>
                  <a:pt x="6543216" y="1883675"/>
                </a:lnTo>
                <a:lnTo>
                  <a:pt x="0" y="1883675"/>
                </a:lnTo>
                <a:lnTo>
                  <a:pt x="0" y="0"/>
                </a:lnTo>
                <a:close/>
              </a:path>
            </a:pathLst>
          </a:custGeom>
          <a:blipFill>
            <a:blip r:embed="rId2"/>
            <a:stretch>
              <a:fillRect l="0" t="0" r="-29741" b="0"/>
            </a:stretch>
          </a:blipFill>
        </p:spPr>
      </p:sp>
      <p:sp>
        <p:nvSpPr>
          <p:cNvPr name="Freeform 5" id="5"/>
          <p:cNvSpPr/>
          <p:nvPr/>
        </p:nvSpPr>
        <p:spPr>
          <a:xfrm flipH="false" flipV="false" rot="0">
            <a:off x="9340130" y="5921594"/>
            <a:ext cx="5337998" cy="1861456"/>
          </a:xfrm>
          <a:custGeom>
            <a:avLst/>
            <a:gdLst/>
            <a:ahLst/>
            <a:cxnLst/>
            <a:rect r="r" b="b" t="t" l="l"/>
            <a:pathLst>
              <a:path h="1861456" w="5337998">
                <a:moveTo>
                  <a:pt x="0" y="0"/>
                </a:moveTo>
                <a:lnTo>
                  <a:pt x="5337998" y="0"/>
                </a:lnTo>
                <a:lnTo>
                  <a:pt x="5337998" y="1861456"/>
                </a:lnTo>
                <a:lnTo>
                  <a:pt x="0" y="1861456"/>
                </a:lnTo>
                <a:lnTo>
                  <a:pt x="0" y="0"/>
                </a:lnTo>
                <a:close/>
              </a:path>
            </a:pathLst>
          </a:custGeom>
          <a:blipFill>
            <a:blip r:embed="rId3"/>
            <a:stretch>
              <a:fillRect l="0" t="0" r="0" b="0"/>
            </a:stretch>
          </a:blipFill>
        </p:spPr>
      </p:sp>
      <p:sp>
        <p:nvSpPr>
          <p:cNvPr name="TextBox 6" id="6"/>
          <p:cNvSpPr txBox="true"/>
          <p:nvPr/>
        </p:nvSpPr>
        <p:spPr>
          <a:xfrm rot="0">
            <a:off x="2765662" y="866775"/>
            <a:ext cx="12756676" cy="972354"/>
          </a:xfrm>
          <a:prstGeom prst="rect">
            <a:avLst/>
          </a:prstGeom>
        </p:spPr>
        <p:txBody>
          <a:bodyPr anchor="t" rtlCol="false" tIns="0" lIns="0" bIns="0" rIns="0">
            <a:spAutoFit/>
          </a:bodyPr>
          <a:lstStyle/>
          <a:p>
            <a:pPr algn="ctr">
              <a:lnSpc>
                <a:spcPts val="7503"/>
              </a:lnSpc>
            </a:pPr>
            <a:r>
              <a:rPr lang="en-US" b="true" sz="5359">
                <a:solidFill>
                  <a:srgbClr val="343F56"/>
                </a:solidFill>
                <a:latin typeface="Hagrid Heavy"/>
                <a:ea typeface="Hagrid Heavy"/>
                <a:cs typeface="Hagrid Heavy"/>
                <a:sym typeface="Hagrid Heavy"/>
              </a:rPr>
              <a:t>FUNCTION</a:t>
            </a:r>
          </a:p>
        </p:txBody>
      </p:sp>
      <p:sp>
        <p:nvSpPr>
          <p:cNvPr name="TextBox 7" id="7"/>
          <p:cNvSpPr txBox="true"/>
          <p:nvPr/>
        </p:nvSpPr>
        <p:spPr>
          <a:xfrm rot="0">
            <a:off x="6163101" y="363494"/>
            <a:ext cx="5961798" cy="391794"/>
          </a:xfrm>
          <a:prstGeom prst="rect">
            <a:avLst/>
          </a:prstGeom>
        </p:spPr>
        <p:txBody>
          <a:bodyPr anchor="t" rtlCol="false" tIns="0" lIns="0" bIns="0" rIns="0">
            <a:spAutoFit/>
          </a:bodyPr>
          <a:lstStyle/>
          <a:p>
            <a:pPr algn="ctr">
              <a:lnSpc>
                <a:spcPts val="3080"/>
              </a:lnSpc>
            </a:pPr>
            <a:r>
              <a:rPr lang="en-US" b="true" sz="2200">
                <a:solidFill>
                  <a:srgbClr val="343F56"/>
                </a:solidFill>
                <a:latin typeface="Hagrid Ultra-Bold"/>
                <a:ea typeface="Hagrid Ultra-Bold"/>
                <a:cs typeface="Hagrid Ultra-Bold"/>
                <a:sym typeface="Hagrid Ultra-Bold"/>
              </a:rPr>
              <a:t>DATA MANIPULATION LANGUAGE</a:t>
            </a:r>
          </a:p>
        </p:txBody>
      </p:sp>
      <p:sp>
        <p:nvSpPr>
          <p:cNvPr name="TextBox 8" id="8"/>
          <p:cNvSpPr txBox="true"/>
          <p:nvPr/>
        </p:nvSpPr>
        <p:spPr>
          <a:xfrm rot="0">
            <a:off x="1028700" y="2448941"/>
            <a:ext cx="16230600" cy="1128869"/>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Function adalah blok program yang disimpan di MySQL yang bisa menerima INPUT atau PARAMETER dan MEMILIKI RETURN</a:t>
            </a:r>
          </a:p>
        </p:txBody>
      </p:sp>
      <p:sp>
        <p:nvSpPr>
          <p:cNvPr name="TextBox 9" id="9"/>
          <p:cNvSpPr txBox="true"/>
          <p:nvPr/>
        </p:nvSpPr>
        <p:spPr>
          <a:xfrm rot="0">
            <a:off x="1642342" y="5025609"/>
            <a:ext cx="7305528" cy="46736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Ultra-Bold"/>
                <a:ea typeface="Hagrid Ultra-Bold"/>
                <a:cs typeface="Hagrid Ultra-Bold"/>
                <a:sym typeface="Hagrid Ultra-Bold"/>
              </a:rPr>
              <a:t>44. MEMBUAT FUNCTION</a:t>
            </a:r>
          </a:p>
        </p:txBody>
      </p:sp>
      <p:sp>
        <p:nvSpPr>
          <p:cNvPr name="TextBox 10" id="10"/>
          <p:cNvSpPr txBox="true"/>
          <p:nvPr/>
        </p:nvSpPr>
        <p:spPr>
          <a:xfrm rot="0">
            <a:off x="9340130" y="5025609"/>
            <a:ext cx="7305528" cy="46736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Ultra-Bold"/>
                <a:ea typeface="Hagrid Ultra-Bold"/>
                <a:cs typeface="Hagrid Ultra-Bold"/>
                <a:sym typeface="Hagrid Ultra-Bold"/>
              </a:rPr>
              <a:t>45. MEMANGGIL FUNCTION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2405325" y="2131695"/>
            <a:ext cx="10356272" cy="1554412"/>
          </a:xfrm>
          <a:custGeom>
            <a:avLst/>
            <a:gdLst/>
            <a:ahLst/>
            <a:cxnLst/>
            <a:rect r="r" b="b" t="t" l="l"/>
            <a:pathLst>
              <a:path h="1554412" w="10356272">
                <a:moveTo>
                  <a:pt x="0" y="0"/>
                </a:moveTo>
                <a:lnTo>
                  <a:pt x="10356273" y="0"/>
                </a:lnTo>
                <a:lnTo>
                  <a:pt x="10356273" y="1554412"/>
                </a:lnTo>
                <a:lnTo>
                  <a:pt x="0" y="1554412"/>
                </a:lnTo>
                <a:lnTo>
                  <a:pt x="0" y="0"/>
                </a:lnTo>
                <a:close/>
              </a:path>
            </a:pathLst>
          </a:custGeom>
          <a:blipFill>
            <a:blip r:embed="rId2"/>
            <a:stretch>
              <a:fillRect l="0" t="0" r="0" b="0"/>
            </a:stretch>
          </a:blipFill>
        </p:spPr>
      </p:sp>
      <p:sp>
        <p:nvSpPr>
          <p:cNvPr name="Freeform 8" id="8"/>
          <p:cNvSpPr/>
          <p:nvPr/>
        </p:nvSpPr>
        <p:spPr>
          <a:xfrm flipH="false" flipV="false" rot="0">
            <a:off x="2405325" y="4827790"/>
            <a:ext cx="10550440" cy="3800330"/>
          </a:xfrm>
          <a:custGeom>
            <a:avLst/>
            <a:gdLst/>
            <a:ahLst/>
            <a:cxnLst/>
            <a:rect r="r" b="b" t="t" l="l"/>
            <a:pathLst>
              <a:path h="3800330" w="10550440">
                <a:moveTo>
                  <a:pt x="0" y="0"/>
                </a:moveTo>
                <a:lnTo>
                  <a:pt x="10550440" y="0"/>
                </a:lnTo>
                <a:lnTo>
                  <a:pt x="10550440" y="3800330"/>
                </a:lnTo>
                <a:lnTo>
                  <a:pt x="0" y="3800330"/>
                </a:lnTo>
                <a:lnTo>
                  <a:pt x="0" y="0"/>
                </a:lnTo>
                <a:close/>
              </a:path>
            </a:pathLst>
          </a:custGeom>
          <a:blipFill>
            <a:blip r:embed="rId3"/>
            <a:stretch>
              <a:fillRect l="0" t="0" r="0" b="0"/>
            </a:stretch>
          </a:blipFill>
        </p:spPr>
      </p:sp>
      <p:sp>
        <p:nvSpPr>
          <p:cNvPr name="TextBox 9" id="9"/>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0" id="10"/>
          <p:cNvSpPr txBox="true"/>
          <p:nvPr/>
        </p:nvSpPr>
        <p:spPr>
          <a:xfrm rot="0">
            <a:off x="1646449" y="76168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46. PENGGUNAAN FUNCTION</a:t>
            </a:r>
          </a:p>
        </p:txBody>
      </p:sp>
      <p:sp>
        <p:nvSpPr>
          <p:cNvPr name="TextBox 11" id="11"/>
          <p:cNvSpPr txBox="true"/>
          <p:nvPr/>
        </p:nvSpPr>
        <p:spPr>
          <a:xfrm rot="0">
            <a:off x="2405325" y="1285287"/>
            <a:ext cx="8327334" cy="474933"/>
          </a:xfrm>
          <a:prstGeom prst="rect">
            <a:avLst/>
          </a:prstGeom>
        </p:spPr>
        <p:txBody>
          <a:bodyPr anchor="t" rtlCol="false" tIns="0" lIns="0" bIns="0" rIns="0">
            <a:spAutoFit/>
          </a:bodyPr>
          <a:lstStyle/>
          <a:p>
            <a:pPr algn="just">
              <a:lnSpc>
                <a:spcPts val="3747"/>
              </a:lnSpc>
            </a:pPr>
            <a:r>
              <a:rPr lang="en-US" sz="2676">
                <a:solidFill>
                  <a:srgbClr val="343F56"/>
                </a:solidFill>
                <a:latin typeface="Poppins"/>
                <a:ea typeface="Poppins"/>
                <a:cs typeface="Poppins"/>
                <a:sym typeface="Poppins"/>
              </a:rPr>
              <a:t>Tambahkan sebuah kolom dengan nama </a:t>
            </a:r>
            <a:r>
              <a:rPr lang="en-US" sz="2676" b="true">
                <a:solidFill>
                  <a:srgbClr val="343F56"/>
                </a:solidFill>
                <a:latin typeface="Poppins Bold"/>
                <a:ea typeface="Poppins Bold"/>
                <a:cs typeface="Poppins Bold"/>
                <a:sym typeface="Poppins Bold"/>
              </a:rPr>
              <a:t>(laba)</a:t>
            </a:r>
          </a:p>
        </p:txBody>
      </p:sp>
      <p:sp>
        <p:nvSpPr>
          <p:cNvPr name="TextBox 12" id="12"/>
          <p:cNvSpPr txBox="true"/>
          <p:nvPr/>
        </p:nvSpPr>
        <p:spPr>
          <a:xfrm rot="0">
            <a:off x="2405325" y="3981382"/>
            <a:ext cx="4163667" cy="474933"/>
          </a:xfrm>
          <a:prstGeom prst="rect">
            <a:avLst/>
          </a:prstGeom>
        </p:spPr>
        <p:txBody>
          <a:bodyPr anchor="t" rtlCol="false" tIns="0" lIns="0" bIns="0" rIns="0">
            <a:spAutoFit/>
          </a:bodyPr>
          <a:lstStyle/>
          <a:p>
            <a:pPr algn="just">
              <a:lnSpc>
                <a:spcPts val="3747"/>
              </a:lnSpc>
            </a:pPr>
            <a:r>
              <a:rPr lang="en-US" sz="2676">
                <a:solidFill>
                  <a:srgbClr val="343F56"/>
                </a:solidFill>
                <a:latin typeface="Poppins"/>
                <a:ea typeface="Poppins"/>
                <a:cs typeface="Poppins"/>
                <a:sym typeface="Poppins"/>
              </a:rPr>
              <a:t>Periksa tabel </a:t>
            </a:r>
            <a:r>
              <a:rPr lang="en-US" sz="2676" b="true">
                <a:solidFill>
                  <a:srgbClr val="343F56"/>
                </a:solidFill>
                <a:latin typeface="Poppins Bold"/>
                <a:ea typeface="Poppins Bold"/>
                <a:cs typeface="Poppins Bold"/>
                <a:sym typeface="Poppins Bold"/>
              </a:rPr>
              <a:t>(tblorder)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2263452" y="2226758"/>
            <a:ext cx="6684418" cy="822438"/>
          </a:xfrm>
          <a:custGeom>
            <a:avLst/>
            <a:gdLst/>
            <a:ahLst/>
            <a:cxnLst/>
            <a:rect r="r" b="b" t="t" l="l"/>
            <a:pathLst>
              <a:path h="822438" w="6684418">
                <a:moveTo>
                  <a:pt x="0" y="0"/>
                </a:moveTo>
                <a:lnTo>
                  <a:pt x="6684418" y="0"/>
                </a:lnTo>
                <a:lnTo>
                  <a:pt x="6684418" y="822438"/>
                </a:lnTo>
                <a:lnTo>
                  <a:pt x="0" y="822438"/>
                </a:lnTo>
                <a:lnTo>
                  <a:pt x="0" y="0"/>
                </a:lnTo>
                <a:close/>
              </a:path>
            </a:pathLst>
          </a:custGeom>
          <a:blipFill>
            <a:blip r:embed="rId2"/>
            <a:stretch>
              <a:fillRect l="0" t="0" r="-9472" b="0"/>
            </a:stretch>
          </a:blipFill>
        </p:spPr>
      </p:sp>
      <p:sp>
        <p:nvSpPr>
          <p:cNvPr name="Freeform 8" id="8"/>
          <p:cNvSpPr/>
          <p:nvPr/>
        </p:nvSpPr>
        <p:spPr>
          <a:xfrm flipH="false" flipV="false" rot="0">
            <a:off x="2263452" y="3353996"/>
            <a:ext cx="6684418" cy="2535143"/>
          </a:xfrm>
          <a:custGeom>
            <a:avLst/>
            <a:gdLst/>
            <a:ahLst/>
            <a:cxnLst/>
            <a:rect r="r" b="b" t="t" l="l"/>
            <a:pathLst>
              <a:path h="2535143" w="6684418">
                <a:moveTo>
                  <a:pt x="0" y="0"/>
                </a:moveTo>
                <a:lnTo>
                  <a:pt x="6684418" y="0"/>
                </a:lnTo>
                <a:lnTo>
                  <a:pt x="6684418" y="2535143"/>
                </a:lnTo>
                <a:lnTo>
                  <a:pt x="0" y="2535143"/>
                </a:lnTo>
                <a:lnTo>
                  <a:pt x="0" y="0"/>
                </a:lnTo>
                <a:close/>
              </a:path>
            </a:pathLst>
          </a:custGeom>
          <a:blipFill>
            <a:blip r:embed="rId3"/>
            <a:stretch>
              <a:fillRect l="0" t="0" r="-36329" b="0"/>
            </a:stretch>
          </a:blipFill>
        </p:spPr>
      </p:sp>
      <p:sp>
        <p:nvSpPr>
          <p:cNvPr name="Freeform 9" id="9"/>
          <p:cNvSpPr/>
          <p:nvPr/>
        </p:nvSpPr>
        <p:spPr>
          <a:xfrm flipH="false" flipV="false" rot="0">
            <a:off x="10035492" y="2025119"/>
            <a:ext cx="7589496" cy="1328878"/>
          </a:xfrm>
          <a:custGeom>
            <a:avLst/>
            <a:gdLst/>
            <a:ahLst/>
            <a:cxnLst/>
            <a:rect r="r" b="b" t="t" l="l"/>
            <a:pathLst>
              <a:path h="1328878" w="7589496">
                <a:moveTo>
                  <a:pt x="0" y="0"/>
                </a:moveTo>
                <a:lnTo>
                  <a:pt x="7589496" y="0"/>
                </a:lnTo>
                <a:lnTo>
                  <a:pt x="7589496" y="1328877"/>
                </a:lnTo>
                <a:lnTo>
                  <a:pt x="0" y="1328877"/>
                </a:lnTo>
                <a:lnTo>
                  <a:pt x="0" y="0"/>
                </a:lnTo>
                <a:close/>
              </a:path>
            </a:pathLst>
          </a:custGeom>
          <a:blipFill>
            <a:blip r:embed="rId4"/>
            <a:stretch>
              <a:fillRect l="0" t="0" r="-14749" b="-100000"/>
            </a:stretch>
          </a:blipFill>
        </p:spPr>
      </p:sp>
      <p:sp>
        <p:nvSpPr>
          <p:cNvPr name="Freeform 10" id="10"/>
          <p:cNvSpPr/>
          <p:nvPr/>
        </p:nvSpPr>
        <p:spPr>
          <a:xfrm flipH="false" flipV="false" rot="0">
            <a:off x="10035492" y="3947176"/>
            <a:ext cx="7589496" cy="1348784"/>
          </a:xfrm>
          <a:custGeom>
            <a:avLst/>
            <a:gdLst/>
            <a:ahLst/>
            <a:cxnLst/>
            <a:rect r="r" b="b" t="t" l="l"/>
            <a:pathLst>
              <a:path h="1348784" w="7589496">
                <a:moveTo>
                  <a:pt x="0" y="0"/>
                </a:moveTo>
                <a:lnTo>
                  <a:pt x="7589496" y="0"/>
                </a:lnTo>
                <a:lnTo>
                  <a:pt x="7589496" y="1348784"/>
                </a:lnTo>
                <a:lnTo>
                  <a:pt x="0" y="1348784"/>
                </a:lnTo>
                <a:lnTo>
                  <a:pt x="0" y="0"/>
                </a:lnTo>
                <a:close/>
              </a:path>
            </a:pathLst>
          </a:custGeom>
          <a:blipFill>
            <a:blip r:embed="rId4"/>
            <a:stretch>
              <a:fillRect l="0" t="-71720" r="0" b="0"/>
            </a:stretch>
          </a:blipFill>
        </p:spPr>
      </p:sp>
      <p:sp>
        <p:nvSpPr>
          <p:cNvPr name="TextBox 11" id="11"/>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2" id="12"/>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47. MENAMPILKAN SEMUA FUNCTION</a:t>
            </a:r>
          </a:p>
        </p:txBody>
      </p:sp>
      <p:sp>
        <p:nvSpPr>
          <p:cNvPr name="TextBox 13" id="13"/>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48. MENGHAPUS FUNCTION</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1028700" y="2086779"/>
            <a:ext cx="16230600" cy="0"/>
          </a:xfrm>
          <a:prstGeom prst="line">
            <a:avLst/>
          </a:prstGeom>
          <a:ln cap="flat" w="38100">
            <a:solidFill>
              <a:srgbClr val="343F56"/>
            </a:solidFill>
            <a:prstDash val="solid"/>
            <a:headEnd type="none" len="sm" w="sm"/>
            <a:tailEnd type="none" len="sm" w="sm"/>
          </a:ln>
        </p:spPr>
      </p:sp>
      <p:sp>
        <p:nvSpPr>
          <p:cNvPr name="AutoShape 3" id="3"/>
          <p:cNvSpPr/>
          <p:nvPr/>
        </p:nvSpPr>
        <p:spPr>
          <a:xfrm flipV="true">
            <a:off x="1028700" y="9239250"/>
            <a:ext cx="16230600" cy="0"/>
          </a:xfrm>
          <a:prstGeom prst="line">
            <a:avLst/>
          </a:prstGeom>
          <a:ln cap="flat" w="38100">
            <a:solidFill>
              <a:srgbClr val="343F56"/>
            </a:solidFill>
            <a:prstDash val="solid"/>
            <a:headEnd type="none" len="sm" w="sm"/>
            <a:tailEnd type="none" len="sm" w="sm"/>
          </a:ln>
        </p:spPr>
      </p:sp>
      <p:sp>
        <p:nvSpPr>
          <p:cNvPr name="TextBox 4" id="4"/>
          <p:cNvSpPr txBox="true"/>
          <p:nvPr/>
        </p:nvSpPr>
        <p:spPr>
          <a:xfrm rot="0">
            <a:off x="2765662" y="866775"/>
            <a:ext cx="12756676" cy="972354"/>
          </a:xfrm>
          <a:prstGeom prst="rect">
            <a:avLst/>
          </a:prstGeom>
        </p:spPr>
        <p:txBody>
          <a:bodyPr anchor="t" rtlCol="false" tIns="0" lIns="0" bIns="0" rIns="0">
            <a:spAutoFit/>
          </a:bodyPr>
          <a:lstStyle/>
          <a:p>
            <a:pPr algn="ctr">
              <a:lnSpc>
                <a:spcPts val="7503"/>
              </a:lnSpc>
            </a:pPr>
            <a:r>
              <a:rPr lang="en-US" b="true" sz="5359">
                <a:solidFill>
                  <a:srgbClr val="343F56"/>
                </a:solidFill>
                <a:latin typeface="Hagrid Heavy"/>
                <a:ea typeface="Hagrid Heavy"/>
                <a:cs typeface="Hagrid Heavy"/>
                <a:sym typeface="Hagrid Heavy"/>
              </a:rPr>
              <a:t>SELECT AGGREGATE</a:t>
            </a:r>
          </a:p>
        </p:txBody>
      </p:sp>
      <p:sp>
        <p:nvSpPr>
          <p:cNvPr name="TextBox 5" id="5"/>
          <p:cNvSpPr txBox="true"/>
          <p:nvPr/>
        </p:nvSpPr>
        <p:spPr>
          <a:xfrm rot="0">
            <a:off x="6163101" y="363494"/>
            <a:ext cx="5961798" cy="391794"/>
          </a:xfrm>
          <a:prstGeom prst="rect">
            <a:avLst/>
          </a:prstGeom>
        </p:spPr>
        <p:txBody>
          <a:bodyPr anchor="t" rtlCol="false" tIns="0" lIns="0" bIns="0" rIns="0">
            <a:spAutoFit/>
          </a:bodyPr>
          <a:lstStyle/>
          <a:p>
            <a:pPr algn="ctr">
              <a:lnSpc>
                <a:spcPts val="3080"/>
              </a:lnSpc>
            </a:pPr>
            <a:r>
              <a:rPr lang="en-US" b="true" sz="2200">
                <a:solidFill>
                  <a:srgbClr val="343F56"/>
                </a:solidFill>
                <a:latin typeface="Hagrid Ultra-Bold"/>
                <a:ea typeface="Hagrid Ultra-Bold"/>
                <a:cs typeface="Hagrid Ultra-Bold"/>
                <a:sym typeface="Hagrid Ultra-Bold"/>
              </a:rPr>
              <a:t>DATA MANIPULATION LANGUAGE</a:t>
            </a:r>
          </a:p>
        </p:txBody>
      </p:sp>
      <p:sp>
        <p:nvSpPr>
          <p:cNvPr name="TextBox 6" id="6"/>
          <p:cNvSpPr txBox="true"/>
          <p:nvPr/>
        </p:nvSpPr>
        <p:spPr>
          <a:xfrm rot="0">
            <a:off x="1028700" y="2448941"/>
            <a:ext cx="16230600" cy="618664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SELECT AGGREGATE adalah SELECT yang menampilkan function bawaan dari MySQL. Ada beberapa SELECT AGGREGATE yang akan dipelajari yaitu;</a:t>
            </a:r>
          </a:p>
          <a:p>
            <a:pPr algn="just">
              <a:lnSpc>
                <a:spcPts val="4453"/>
              </a:lnSpc>
            </a:pPr>
          </a:p>
          <a:p>
            <a:pPr algn="just" marL="686852" indent="-343426" lvl="1">
              <a:lnSpc>
                <a:spcPts val="4453"/>
              </a:lnSpc>
              <a:buFont typeface="Arial"/>
              <a:buChar char="•"/>
            </a:pPr>
            <a:r>
              <a:rPr lang="en-US" b="true" sz="3181">
                <a:solidFill>
                  <a:srgbClr val="343F56"/>
                </a:solidFill>
                <a:latin typeface="Poppins Bold"/>
                <a:ea typeface="Poppins Bold"/>
                <a:cs typeface="Poppins Bold"/>
                <a:sym typeface="Poppins Bold"/>
              </a:rPr>
              <a:t>MIN                       : </a:t>
            </a:r>
            <a:r>
              <a:rPr lang="en-US" sz="3181">
                <a:solidFill>
                  <a:srgbClr val="343F56"/>
                </a:solidFill>
                <a:latin typeface="Poppins"/>
                <a:ea typeface="Poppins"/>
                <a:cs typeface="Poppins"/>
                <a:sym typeface="Poppins"/>
              </a:rPr>
              <a:t>menampilkan nilai TERKECIL pada kolom yang dimaksud</a:t>
            </a:r>
          </a:p>
          <a:p>
            <a:pPr algn="just" marL="686852" indent="-343426" lvl="1">
              <a:lnSpc>
                <a:spcPts val="4453"/>
              </a:lnSpc>
              <a:buFont typeface="Arial"/>
              <a:buChar char="•"/>
            </a:pPr>
            <a:r>
              <a:rPr lang="en-US" b="true" sz="3181">
                <a:solidFill>
                  <a:srgbClr val="343F56"/>
                </a:solidFill>
                <a:latin typeface="Poppins Bold"/>
                <a:ea typeface="Poppins Bold"/>
                <a:cs typeface="Poppins Bold"/>
                <a:sym typeface="Poppins Bold"/>
              </a:rPr>
              <a:t>MAX                     : </a:t>
            </a:r>
            <a:r>
              <a:rPr lang="en-US" sz="3181">
                <a:solidFill>
                  <a:srgbClr val="343F56"/>
                </a:solidFill>
                <a:latin typeface="Poppins"/>
                <a:ea typeface="Poppins"/>
                <a:cs typeface="Poppins"/>
                <a:sym typeface="Poppins"/>
              </a:rPr>
              <a:t>menampilkan nilai TERBESAR pada kolom yang dimaksud</a:t>
            </a:r>
          </a:p>
          <a:p>
            <a:pPr algn="just" marL="686852" indent="-343426" lvl="1">
              <a:lnSpc>
                <a:spcPts val="4453"/>
              </a:lnSpc>
              <a:buFont typeface="Arial"/>
              <a:buChar char="•"/>
            </a:pPr>
            <a:r>
              <a:rPr lang="en-US" b="true" sz="3181">
                <a:solidFill>
                  <a:srgbClr val="343F56"/>
                </a:solidFill>
                <a:latin typeface="Poppins Bold"/>
                <a:ea typeface="Poppins Bold"/>
                <a:cs typeface="Poppins Bold"/>
                <a:sym typeface="Poppins Bold"/>
              </a:rPr>
              <a:t>SUM                      : </a:t>
            </a:r>
            <a:r>
              <a:rPr lang="en-US" sz="3181">
                <a:solidFill>
                  <a:srgbClr val="343F56"/>
                </a:solidFill>
                <a:latin typeface="Poppins"/>
                <a:ea typeface="Poppins"/>
                <a:cs typeface="Poppins"/>
                <a:sym typeface="Poppins"/>
              </a:rPr>
              <a:t>menampilkan nilai PENJUMLAHAN pada kolom yang dimaksud</a:t>
            </a:r>
          </a:p>
          <a:p>
            <a:pPr algn="just" marL="686852" indent="-343426" lvl="1">
              <a:lnSpc>
                <a:spcPts val="4453"/>
              </a:lnSpc>
              <a:buFont typeface="Arial"/>
              <a:buChar char="•"/>
            </a:pPr>
            <a:r>
              <a:rPr lang="en-US" b="true" sz="3181">
                <a:solidFill>
                  <a:srgbClr val="343F56"/>
                </a:solidFill>
                <a:latin typeface="Poppins Bold"/>
                <a:ea typeface="Poppins Bold"/>
                <a:cs typeface="Poppins Bold"/>
                <a:sym typeface="Poppins Bold"/>
              </a:rPr>
              <a:t>AVG                      : </a:t>
            </a:r>
            <a:r>
              <a:rPr lang="en-US" sz="3181">
                <a:solidFill>
                  <a:srgbClr val="343F56"/>
                </a:solidFill>
                <a:latin typeface="Poppins"/>
                <a:ea typeface="Poppins"/>
                <a:cs typeface="Poppins"/>
                <a:sym typeface="Poppins"/>
              </a:rPr>
              <a:t>menampilkan nilai RATA-RATA pada kolom yang dimaksud</a:t>
            </a:r>
          </a:p>
          <a:p>
            <a:pPr algn="just" marL="686852" indent="-343426" lvl="1">
              <a:lnSpc>
                <a:spcPts val="4453"/>
              </a:lnSpc>
              <a:buFont typeface="Arial"/>
              <a:buChar char="•"/>
            </a:pPr>
            <a:r>
              <a:rPr lang="en-US" b="true" sz="3181">
                <a:solidFill>
                  <a:srgbClr val="343F56"/>
                </a:solidFill>
                <a:latin typeface="Poppins Bold"/>
                <a:ea typeface="Poppins Bold"/>
                <a:cs typeface="Poppins Bold"/>
                <a:sym typeface="Poppins Bold"/>
              </a:rPr>
              <a:t>COUNT                : </a:t>
            </a:r>
            <a:r>
              <a:rPr lang="en-US" sz="3181">
                <a:solidFill>
                  <a:srgbClr val="343F56"/>
                </a:solidFill>
                <a:latin typeface="Poppins"/>
                <a:ea typeface="Poppins"/>
                <a:cs typeface="Poppins"/>
                <a:sym typeface="Poppins"/>
              </a:rPr>
              <a:t>menampilkan JUMLAH BARIS pada kolom yang dimaksud</a:t>
            </a:r>
          </a:p>
          <a:p>
            <a:pPr algn="just" marL="686852" indent="-343426" lvl="1">
              <a:lnSpc>
                <a:spcPts val="4453"/>
              </a:lnSpc>
              <a:buFont typeface="Arial"/>
              <a:buChar char="•"/>
            </a:pPr>
            <a:r>
              <a:rPr lang="en-US" b="true" sz="3181">
                <a:solidFill>
                  <a:srgbClr val="343F56"/>
                </a:solidFill>
                <a:latin typeface="Poppins Bold"/>
                <a:ea typeface="Poppins Bold"/>
                <a:cs typeface="Poppins Bold"/>
                <a:sym typeface="Poppins Bold"/>
              </a:rPr>
              <a:t>COUNT(*)         : </a:t>
            </a:r>
            <a:r>
              <a:rPr lang="en-US" sz="3181">
                <a:solidFill>
                  <a:srgbClr val="343F56"/>
                </a:solidFill>
                <a:latin typeface="Poppins"/>
                <a:ea typeface="Poppins"/>
                <a:cs typeface="Poppins"/>
                <a:sym typeface="Poppins"/>
              </a:rPr>
              <a:t>menampilkan JUMLAH BARIS pada TABEL</a:t>
            </a:r>
          </a:p>
          <a:p>
            <a:pPr algn="just" marL="686852" indent="-343426" lvl="1">
              <a:lnSpc>
                <a:spcPts val="4453"/>
              </a:lnSpc>
              <a:buFont typeface="Arial"/>
              <a:buChar char="•"/>
            </a:pPr>
            <a:r>
              <a:rPr lang="en-US" b="true" sz="3181">
                <a:solidFill>
                  <a:srgbClr val="343F56"/>
                </a:solidFill>
                <a:latin typeface="Poppins Bold"/>
                <a:ea typeface="Poppins Bold"/>
                <a:cs typeface="Poppins Bold"/>
                <a:sym typeface="Poppins Bold"/>
              </a:rPr>
              <a:t>BETWEEN           : </a:t>
            </a:r>
            <a:r>
              <a:rPr lang="en-US" sz="3181">
                <a:solidFill>
                  <a:srgbClr val="343F56"/>
                </a:solidFill>
                <a:latin typeface="Poppins"/>
                <a:ea typeface="Poppins"/>
                <a:cs typeface="Poppins"/>
                <a:sym typeface="Poppins"/>
              </a:rPr>
              <a:t>menampilkan data antara dua nilai TERENDAH dan TERTINGGI</a:t>
            </a:r>
          </a:p>
          <a:p>
            <a:pPr algn="just" marL="686852" indent="-343426" lvl="1">
              <a:lnSpc>
                <a:spcPts val="4453"/>
              </a:lnSpc>
              <a:buFont typeface="Arial"/>
              <a:buChar char="•"/>
            </a:pPr>
            <a:r>
              <a:rPr lang="en-US" b="true" sz="3181">
                <a:solidFill>
                  <a:srgbClr val="343F56"/>
                </a:solidFill>
                <a:latin typeface="Poppins Bold"/>
                <a:ea typeface="Poppins Bold"/>
                <a:cs typeface="Poppins Bold"/>
                <a:sym typeface="Poppins Bold"/>
              </a:rPr>
              <a:t>DISTINCT           : </a:t>
            </a:r>
            <a:r>
              <a:rPr lang="en-US" sz="3181">
                <a:solidFill>
                  <a:srgbClr val="343F56"/>
                </a:solidFill>
                <a:latin typeface="Poppins"/>
                <a:ea typeface="Poppins"/>
                <a:cs typeface="Poppins"/>
                <a:sym typeface="Poppins"/>
              </a:rPr>
              <a:t>menampilkan data yang sama HANYA SATU KALI</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2342" y="2320175"/>
            <a:ext cx="7025928" cy="2153998"/>
          </a:xfrm>
          <a:custGeom>
            <a:avLst/>
            <a:gdLst/>
            <a:ahLst/>
            <a:cxnLst/>
            <a:rect r="r" b="b" t="t" l="l"/>
            <a:pathLst>
              <a:path h="2153998" w="7025928">
                <a:moveTo>
                  <a:pt x="0" y="0"/>
                </a:moveTo>
                <a:lnTo>
                  <a:pt x="7025929" y="0"/>
                </a:lnTo>
                <a:lnTo>
                  <a:pt x="7025929" y="2153998"/>
                </a:lnTo>
                <a:lnTo>
                  <a:pt x="0" y="2153998"/>
                </a:lnTo>
                <a:lnTo>
                  <a:pt x="0" y="0"/>
                </a:lnTo>
                <a:close/>
              </a:path>
            </a:pathLst>
          </a:custGeom>
          <a:blipFill>
            <a:blip r:embed="rId2"/>
            <a:stretch>
              <a:fillRect l="0" t="0" r="-3921" b="0"/>
            </a:stretch>
          </a:blipFill>
        </p:spPr>
      </p:sp>
      <p:sp>
        <p:nvSpPr>
          <p:cNvPr name="Freeform 8" id="8"/>
          <p:cNvSpPr/>
          <p:nvPr/>
        </p:nvSpPr>
        <p:spPr>
          <a:xfrm flipH="false" flipV="false" rot="0">
            <a:off x="9429293" y="2320175"/>
            <a:ext cx="7127201" cy="2153998"/>
          </a:xfrm>
          <a:custGeom>
            <a:avLst/>
            <a:gdLst/>
            <a:ahLst/>
            <a:cxnLst/>
            <a:rect r="r" b="b" t="t" l="l"/>
            <a:pathLst>
              <a:path h="2153998" w="7127201">
                <a:moveTo>
                  <a:pt x="0" y="0"/>
                </a:moveTo>
                <a:lnTo>
                  <a:pt x="7127201" y="0"/>
                </a:lnTo>
                <a:lnTo>
                  <a:pt x="7127201" y="2153998"/>
                </a:lnTo>
                <a:lnTo>
                  <a:pt x="0" y="2153998"/>
                </a:lnTo>
                <a:lnTo>
                  <a:pt x="0" y="0"/>
                </a:lnTo>
                <a:close/>
              </a:path>
            </a:pathLst>
          </a:custGeom>
          <a:blipFill>
            <a:blip r:embed="rId3"/>
            <a:stretch>
              <a:fillRect l="0" t="0" r="0" b="0"/>
            </a:stretch>
          </a:blipFill>
        </p:spPr>
      </p:sp>
      <p:sp>
        <p:nvSpPr>
          <p:cNvPr name="Freeform 9" id="9"/>
          <p:cNvSpPr/>
          <p:nvPr/>
        </p:nvSpPr>
        <p:spPr>
          <a:xfrm flipH="false" flipV="false" rot="0">
            <a:off x="1642342" y="6399748"/>
            <a:ext cx="7025928" cy="1987598"/>
          </a:xfrm>
          <a:custGeom>
            <a:avLst/>
            <a:gdLst/>
            <a:ahLst/>
            <a:cxnLst/>
            <a:rect r="r" b="b" t="t" l="l"/>
            <a:pathLst>
              <a:path h="1987598" w="7025928">
                <a:moveTo>
                  <a:pt x="0" y="0"/>
                </a:moveTo>
                <a:lnTo>
                  <a:pt x="7025929" y="0"/>
                </a:lnTo>
                <a:lnTo>
                  <a:pt x="7025929" y="1987598"/>
                </a:lnTo>
                <a:lnTo>
                  <a:pt x="0" y="1987598"/>
                </a:lnTo>
                <a:lnTo>
                  <a:pt x="0" y="0"/>
                </a:lnTo>
                <a:close/>
              </a:path>
            </a:pathLst>
          </a:custGeom>
          <a:blipFill>
            <a:blip r:embed="rId4"/>
            <a:stretch>
              <a:fillRect l="0" t="0" r="0" b="0"/>
            </a:stretch>
          </a:blipFill>
        </p:spPr>
      </p:sp>
      <p:sp>
        <p:nvSpPr>
          <p:cNvPr name="Freeform 10" id="10"/>
          <p:cNvSpPr/>
          <p:nvPr/>
        </p:nvSpPr>
        <p:spPr>
          <a:xfrm flipH="false" flipV="false" rot="0">
            <a:off x="9429293" y="6399748"/>
            <a:ext cx="6839676" cy="1987598"/>
          </a:xfrm>
          <a:custGeom>
            <a:avLst/>
            <a:gdLst/>
            <a:ahLst/>
            <a:cxnLst/>
            <a:rect r="r" b="b" t="t" l="l"/>
            <a:pathLst>
              <a:path h="1987598" w="6839676">
                <a:moveTo>
                  <a:pt x="0" y="0"/>
                </a:moveTo>
                <a:lnTo>
                  <a:pt x="6839676" y="0"/>
                </a:lnTo>
                <a:lnTo>
                  <a:pt x="6839676" y="1987598"/>
                </a:lnTo>
                <a:lnTo>
                  <a:pt x="0" y="1987598"/>
                </a:lnTo>
                <a:lnTo>
                  <a:pt x="0" y="0"/>
                </a:lnTo>
                <a:close/>
              </a:path>
            </a:pathLst>
          </a:custGeom>
          <a:blipFill>
            <a:blip r:embed="rId5"/>
            <a:stretch>
              <a:fillRect l="0" t="0" r="0" b="0"/>
            </a:stretch>
          </a:blipFill>
        </p:spPr>
      </p:sp>
      <p:sp>
        <p:nvSpPr>
          <p:cNvPr name="TextBox 11" id="11"/>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2" id="12"/>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49. SELECT MIN</a:t>
            </a:r>
          </a:p>
        </p:txBody>
      </p:sp>
      <p:sp>
        <p:nvSpPr>
          <p:cNvPr name="TextBox 13" id="13"/>
          <p:cNvSpPr txBox="true"/>
          <p:nvPr/>
        </p:nvSpPr>
        <p:spPr>
          <a:xfrm rot="0">
            <a:off x="1646449" y="552281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51. SELECT SUM</a:t>
            </a:r>
          </a:p>
        </p:txBody>
      </p:sp>
      <p:sp>
        <p:nvSpPr>
          <p:cNvPr name="TextBox 14" id="14"/>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50. SELECT MAX</a:t>
            </a:r>
          </a:p>
        </p:txBody>
      </p:sp>
      <p:sp>
        <p:nvSpPr>
          <p:cNvPr name="TextBox 15" id="15"/>
          <p:cNvSpPr txBox="true"/>
          <p:nvPr/>
        </p:nvSpPr>
        <p:spPr>
          <a:xfrm rot="0">
            <a:off x="9344236" y="5522813"/>
            <a:ext cx="8280752"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52. SELECT AVG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2342" y="2169202"/>
            <a:ext cx="7305528" cy="1946274"/>
          </a:xfrm>
          <a:custGeom>
            <a:avLst/>
            <a:gdLst/>
            <a:ahLst/>
            <a:cxnLst/>
            <a:rect r="r" b="b" t="t" l="l"/>
            <a:pathLst>
              <a:path h="1946274" w="7305528">
                <a:moveTo>
                  <a:pt x="0" y="0"/>
                </a:moveTo>
                <a:lnTo>
                  <a:pt x="7305528" y="0"/>
                </a:lnTo>
                <a:lnTo>
                  <a:pt x="7305528" y="1946275"/>
                </a:lnTo>
                <a:lnTo>
                  <a:pt x="0" y="1946275"/>
                </a:lnTo>
                <a:lnTo>
                  <a:pt x="0" y="0"/>
                </a:lnTo>
                <a:close/>
              </a:path>
            </a:pathLst>
          </a:custGeom>
          <a:blipFill>
            <a:blip r:embed="rId2"/>
            <a:stretch>
              <a:fillRect l="-41" t="0" r="-41" b="-15955"/>
            </a:stretch>
          </a:blipFill>
        </p:spPr>
      </p:sp>
      <p:sp>
        <p:nvSpPr>
          <p:cNvPr name="Freeform 8" id="8"/>
          <p:cNvSpPr/>
          <p:nvPr/>
        </p:nvSpPr>
        <p:spPr>
          <a:xfrm flipH="false" flipV="false" rot="0">
            <a:off x="9366762" y="2199209"/>
            <a:ext cx="6258781" cy="2081159"/>
          </a:xfrm>
          <a:custGeom>
            <a:avLst/>
            <a:gdLst/>
            <a:ahLst/>
            <a:cxnLst/>
            <a:rect r="r" b="b" t="t" l="l"/>
            <a:pathLst>
              <a:path h="2081159" w="6258781">
                <a:moveTo>
                  <a:pt x="0" y="0"/>
                </a:moveTo>
                <a:lnTo>
                  <a:pt x="6258781" y="0"/>
                </a:lnTo>
                <a:lnTo>
                  <a:pt x="6258781" y="2081159"/>
                </a:lnTo>
                <a:lnTo>
                  <a:pt x="0" y="2081159"/>
                </a:lnTo>
                <a:lnTo>
                  <a:pt x="0" y="0"/>
                </a:lnTo>
                <a:close/>
              </a:path>
            </a:pathLst>
          </a:custGeom>
          <a:blipFill>
            <a:blip r:embed="rId3"/>
            <a:stretch>
              <a:fillRect l="0" t="0" r="0" b="0"/>
            </a:stretch>
          </a:blipFill>
        </p:spPr>
      </p:sp>
      <p:sp>
        <p:nvSpPr>
          <p:cNvPr name="Freeform 9" id="9"/>
          <p:cNvSpPr/>
          <p:nvPr/>
        </p:nvSpPr>
        <p:spPr>
          <a:xfrm flipH="false" flipV="false" rot="0">
            <a:off x="1592552" y="6247348"/>
            <a:ext cx="7405109" cy="2825937"/>
          </a:xfrm>
          <a:custGeom>
            <a:avLst/>
            <a:gdLst/>
            <a:ahLst/>
            <a:cxnLst/>
            <a:rect r="r" b="b" t="t" l="l"/>
            <a:pathLst>
              <a:path h="2825937" w="7405109">
                <a:moveTo>
                  <a:pt x="0" y="0"/>
                </a:moveTo>
                <a:lnTo>
                  <a:pt x="7405109" y="0"/>
                </a:lnTo>
                <a:lnTo>
                  <a:pt x="7405109" y="2825937"/>
                </a:lnTo>
                <a:lnTo>
                  <a:pt x="0" y="2825937"/>
                </a:lnTo>
                <a:lnTo>
                  <a:pt x="0" y="0"/>
                </a:lnTo>
                <a:close/>
              </a:path>
            </a:pathLst>
          </a:custGeom>
          <a:blipFill>
            <a:blip r:embed="rId4"/>
            <a:stretch>
              <a:fillRect l="0" t="0" r="0" b="0"/>
            </a:stretch>
          </a:blipFill>
        </p:spPr>
      </p:sp>
      <p:sp>
        <p:nvSpPr>
          <p:cNvPr name="Freeform 10" id="10"/>
          <p:cNvSpPr/>
          <p:nvPr/>
        </p:nvSpPr>
        <p:spPr>
          <a:xfrm flipH="false" flipV="false" rot="0">
            <a:off x="9366762" y="6217525"/>
            <a:ext cx="8322783" cy="2855760"/>
          </a:xfrm>
          <a:custGeom>
            <a:avLst/>
            <a:gdLst/>
            <a:ahLst/>
            <a:cxnLst/>
            <a:rect r="r" b="b" t="t" l="l"/>
            <a:pathLst>
              <a:path h="2855760" w="8322783">
                <a:moveTo>
                  <a:pt x="0" y="0"/>
                </a:moveTo>
                <a:lnTo>
                  <a:pt x="8322783" y="0"/>
                </a:lnTo>
                <a:lnTo>
                  <a:pt x="8322783" y="2855760"/>
                </a:lnTo>
                <a:lnTo>
                  <a:pt x="0" y="2855760"/>
                </a:lnTo>
                <a:lnTo>
                  <a:pt x="0" y="0"/>
                </a:lnTo>
                <a:close/>
              </a:path>
            </a:pathLst>
          </a:custGeom>
          <a:blipFill>
            <a:blip r:embed="rId5"/>
            <a:stretch>
              <a:fillRect l="0" t="0" r="-29128" b="0"/>
            </a:stretch>
          </a:blipFill>
        </p:spPr>
      </p:sp>
      <p:sp>
        <p:nvSpPr>
          <p:cNvPr name="TextBox 11" id="11"/>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2" id="12"/>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53. SELECT COUNT</a:t>
            </a:r>
          </a:p>
        </p:txBody>
      </p:sp>
      <p:sp>
        <p:nvSpPr>
          <p:cNvPr name="TextBox 13" id="13"/>
          <p:cNvSpPr txBox="true"/>
          <p:nvPr/>
        </p:nvSpPr>
        <p:spPr>
          <a:xfrm rot="0">
            <a:off x="1646449" y="552281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55. SELECT BETWEEN</a:t>
            </a:r>
          </a:p>
        </p:txBody>
      </p:sp>
      <p:sp>
        <p:nvSpPr>
          <p:cNvPr name="TextBox 14" id="14"/>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54. SELECT COUNT(*)</a:t>
            </a:r>
          </a:p>
        </p:txBody>
      </p:sp>
      <p:sp>
        <p:nvSpPr>
          <p:cNvPr name="TextBox 15" id="15"/>
          <p:cNvSpPr txBox="true"/>
          <p:nvPr/>
        </p:nvSpPr>
        <p:spPr>
          <a:xfrm rot="0">
            <a:off x="9344236" y="5522813"/>
            <a:ext cx="8280752"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56. SELECT DISTINCT</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1028700" y="3080975"/>
            <a:ext cx="16230600" cy="0"/>
          </a:xfrm>
          <a:prstGeom prst="line">
            <a:avLst/>
          </a:prstGeom>
          <a:ln cap="flat" w="38100">
            <a:solidFill>
              <a:srgbClr val="343F56"/>
            </a:solidFill>
            <a:prstDash val="solid"/>
            <a:headEnd type="none" len="sm" w="sm"/>
            <a:tailEnd type="none" len="sm" w="sm"/>
          </a:ln>
        </p:spPr>
      </p:sp>
      <p:sp>
        <p:nvSpPr>
          <p:cNvPr name="TextBox 3" id="3"/>
          <p:cNvSpPr txBox="true"/>
          <p:nvPr/>
        </p:nvSpPr>
        <p:spPr>
          <a:xfrm rot="0">
            <a:off x="3729300" y="866775"/>
            <a:ext cx="10829400" cy="1966550"/>
          </a:xfrm>
          <a:prstGeom prst="rect">
            <a:avLst/>
          </a:prstGeom>
        </p:spPr>
        <p:txBody>
          <a:bodyPr anchor="t" rtlCol="false" tIns="0" lIns="0" bIns="0" rIns="0">
            <a:spAutoFit/>
          </a:bodyPr>
          <a:lstStyle/>
          <a:p>
            <a:pPr algn="ctr">
              <a:lnSpc>
                <a:spcPts val="7503"/>
              </a:lnSpc>
            </a:pPr>
            <a:r>
              <a:rPr lang="en-US" b="true" sz="5359">
                <a:solidFill>
                  <a:srgbClr val="343F56"/>
                </a:solidFill>
                <a:latin typeface="Hagrid Heavy"/>
                <a:ea typeface="Hagrid Heavy"/>
                <a:cs typeface="Hagrid Heavy"/>
                <a:sym typeface="Hagrid Heavy"/>
              </a:rPr>
              <a:t>START TRANSACTION, COMMIT, &amp; ROLLBACK</a:t>
            </a:r>
          </a:p>
        </p:txBody>
      </p:sp>
      <p:sp>
        <p:nvSpPr>
          <p:cNvPr name="TextBox 4" id="4"/>
          <p:cNvSpPr txBox="true"/>
          <p:nvPr/>
        </p:nvSpPr>
        <p:spPr>
          <a:xfrm rot="0">
            <a:off x="6163101" y="363494"/>
            <a:ext cx="5961798" cy="391794"/>
          </a:xfrm>
          <a:prstGeom prst="rect">
            <a:avLst/>
          </a:prstGeom>
        </p:spPr>
        <p:txBody>
          <a:bodyPr anchor="t" rtlCol="false" tIns="0" lIns="0" bIns="0" rIns="0">
            <a:spAutoFit/>
          </a:bodyPr>
          <a:lstStyle/>
          <a:p>
            <a:pPr algn="ctr">
              <a:lnSpc>
                <a:spcPts val="3080"/>
              </a:lnSpc>
            </a:pPr>
            <a:r>
              <a:rPr lang="en-US" b="true" sz="2200">
                <a:solidFill>
                  <a:srgbClr val="343F56"/>
                </a:solidFill>
                <a:latin typeface="Hagrid Ultra-Bold"/>
                <a:ea typeface="Hagrid Ultra-Bold"/>
                <a:cs typeface="Hagrid Ultra-Bold"/>
                <a:sym typeface="Hagrid Ultra-Bold"/>
              </a:rPr>
              <a:t>DATA MANIPULATION LANGUAGE</a:t>
            </a:r>
          </a:p>
        </p:txBody>
      </p:sp>
      <p:sp>
        <p:nvSpPr>
          <p:cNvPr name="TextBox 5" id="5"/>
          <p:cNvSpPr txBox="true"/>
          <p:nvPr/>
        </p:nvSpPr>
        <p:spPr>
          <a:xfrm rot="0">
            <a:off x="1028700" y="3443136"/>
            <a:ext cx="16230600" cy="5624669"/>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Setiap perintah di MySQL yang masuk kelompok (INSERT, UPDATE, DELETE, SELECT) bisa dimasukkan kedalam perintah START TRANSACTION, COMMIT, dan ROLLBACK (undo atau pembatalan perintah). COMMIT digunakan agar perintah yang dijalankan </a:t>
            </a:r>
            <a:r>
              <a:rPr lang="en-US" sz="3181" b="true">
                <a:solidFill>
                  <a:srgbClr val="343F56"/>
                </a:solidFill>
                <a:latin typeface="Poppins Bold"/>
                <a:ea typeface="Poppins Bold"/>
                <a:cs typeface="Poppins Bold"/>
                <a:sym typeface="Poppins Bold"/>
              </a:rPr>
              <a:t>TIDAK BISA DI ROLLBACK (undo).</a:t>
            </a:r>
          </a:p>
          <a:p>
            <a:pPr algn="just">
              <a:lnSpc>
                <a:spcPts val="4453"/>
              </a:lnSpc>
            </a:pPr>
          </a:p>
          <a:p>
            <a:pPr algn="just">
              <a:lnSpc>
                <a:spcPts val="4453"/>
              </a:lnSpc>
            </a:pPr>
            <a:r>
              <a:rPr lang="en-US" sz="3181" b="true">
                <a:solidFill>
                  <a:srgbClr val="343F56"/>
                </a:solidFill>
                <a:latin typeface="Poppins Bold"/>
                <a:ea typeface="Poppins Bold"/>
                <a:cs typeface="Poppins Bold"/>
                <a:sym typeface="Poppins Bold"/>
              </a:rPr>
              <a:t>Kesimpulan START TRANSACTION, COMMIT, &amp; ROLLBACK</a:t>
            </a:r>
          </a:p>
          <a:p>
            <a:pPr algn="just" marL="686852" indent="-343426" lvl="1">
              <a:lnSpc>
                <a:spcPts val="4453"/>
              </a:lnSpc>
              <a:buFont typeface="Arial"/>
              <a:buChar char="•"/>
            </a:pPr>
            <a:r>
              <a:rPr lang="en-US" sz="3181">
                <a:solidFill>
                  <a:srgbClr val="343F56"/>
                </a:solidFill>
                <a:latin typeface="Poppins"/>
                <a:ea typeface="Poppins"/>
                <a:cs typeface="Poppins"/>
                <a:sym typeface="Poppins"/>
              </a:rPr>
              <a:t>Transaksi adalah perintah (INSERT, UPDATE, DELETE, SELECT)</a:t>
            </a:r>
          </a:p>
          <a:p>
            <a:pPr algn="just" marL="686852" indent="-343426" lvl="1">
              <a:lnSpc>
                <a:spcPts val="4453"/>
              </a:lnSpc>
              <a:buFont typeface="Arial"/>
              <a:buChar char="•"/>
            </a:pPr>
            <a:r>
              <a:rPr lang="en-US" sz="3181">
                <a:solidFill>
                  <a:srgbClr val="343F56"/>
                </a:solidFill>
                <a:latin typeface="Poppins"/>
                <a:ea typeface="Poppins"/>
                <a:cs typeface="Poppins"/>
                <a:sym typeface="Poppins"/>
              </a:rPr>
              <a:t>Transaksi yang bisa di ROLLBACK (undo) adalah transaksi yang dimulai dengan START TRANSACTION dan BELUM DIAKHIRI DENGAN COMMIT</a:t>
            </a:r>
          </a:p>
          <a:p>
            <a:pPr algn="just" marL="686852" indent="-343426" lvl="1">
              <a:lnSpc>
                <a:spcPts val="4453"/>
              </a:lnSpc>
              <a:buFont typeface="Arial"/>
              <a:buChar char="•"/>
            </a:pPr>
            <a:r>
              <a:rPr lang="en-US" sz="3181">
                <a:solidFill>
                  <a:srgbClr val="343F56"/>
                </a:solidFill>
                <a:latin typeface="Poppins"/>
                <a:ea typeface="Poppins"/>
                <a:cs typeface="Poppins"/>
                <a:sym typeface="Poppins"/>
              </a:rPr>
              <a:t>Transaksi yang sudah di COMMIT TIDAK BISA di ROLLBACK</a:t>
            </a:r>
          </a:p>
        </p:txBody>
      </p:sp>
      <p:sp>
        <p:nvSpPr>
          <p:cNvPr name="AutoShape 6" id="6"/>
          <p:cNvSpPr/>
          <p:nvPr/>
        </p:nvSpPr>
        <p:spPr>
          <a:xfrm>
            <a:off x="1028700" y="9515480"/>
            <a:ext cx="16230600" cy="0"/>
          </a:xfrm>
          <a:prstGeom prst="line">
            <a:avLst/>
          </a:prstGeom>
          <a:ln cap="flat" w="38100">
            <a:solidFill>
              <a:srgbClr val="343F56"/>
            </a:solidFill>
            <a:prstDash val="solid"/>
            <a:headEnd type="none" len="sm" w="sm"/>
            <a:tailEnd type="none" len="sm" w="sm"/>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2342" y="2294449"/>
            <a:ext cx="7271469" cy="1440786"/>
          </a:xfrm>
          <a:custGeom>
            <a:avLst/>
            <a:gdLst/>
            <a:ahLst/>
            <a:cxnLst/>
            <a:rect r="r" b="b" t="t" l="l"/>
            <a:pathLst>
              <a:path h="1440786" w="7271469">
                <a:moveTo>
                  <a:pt x="0" y="0"/>
                </a:moveTo>
                <a:lnTo>
                  <a:pt x="7271469" y="0"/>
                </a:lnTo>
                <a:lnTo>
                  <a:pt x="7271469" y="1440787"/>
                </a:lnTo>
                <a:lnTo>
                  <a:pt x="0" y="1440787"/>
                </a:lnTo>
                <a:lnTo>
                  <a:pt x="0" y="0"/>
                </a:lnTo>
                <a:close/>
              </a:path>
            </a:pathLst>
          </a:custGeom>
          <a:blipFill>
            <a:blip r:embed="rId2"/>
            <a:stretch>
              <a:fillRect l="0" t="0" r="0" b="0"/>
            </a:stretch>
          </a:blipFill>
        </p:spPr>
      </p:sp>
      <p:sp>
        <p:nvSpPr>
          <p:cNvPr name="Freeform 8" id="8"/>
          <p:cNvSpPr/>
          <p:nvPr/>
        </p:nvSpPr>
        <p:spPr>
          <a:xfrm flipH="false" flipV="false" rot="0">
            <a:off x="9340130" y="2294449"/>
            <a:ext cx="7636168" cy="1440786"/>
          </a:xfrm>
          <a:custGeom>
            <a:avLst/>
            <a:gdLst/>
            <a:ahLst/>
            <a:cxnLst/>
            <a:rect r="r" b="b" t="t" l="l"/>
            <a:pathLst>
              <a:path h="1440786" w="7636168">
                <a:moveTo>
                  <a:pt x="0" y="0"/>
                </a:moveTo>
                <a:lnTo>
                  <a:pt x="7636168" y="0"/>
                </a:lnTo>
                <a:lnTo>
                  <a:pt x="7636168" y="1440787"/>
                </a:lnTo>
                <a:lnTo>
                  <a:pt x="0" y="1440787"/>
                </a:lnTo>
                <a:lnTo>
                  <a:pt x="0" y="0"/>
                </a:lnTo>
                <a:close/>
              </a:path>
            </a:pathLst>
          </a:custGeom>
          <a:blipFill>
            <a:blip r:embed="rId3"/>
            <a:stretch>
              <a:fillRect l="0" t="0" r="0" b="0"/>
            </a:stretch>
          </a:blipFill>
        </p:spPr>
      </p:sp>
      <p:sp>
        <p:nvSpPr>
          <p:cNvPr name="Freeform 9" id="9"/>
          <p:cNvSpPr/>
          <p:nvPr/>
        </p:nvSpPr>
        <p:spPr>
          <a:xfrm flipH="false" flipV="false" rot="0">
            <a:off x="1597859" y="6386703"/>
            <a:ext cx="7350011" cy="1441179"/>
          </a:xfrm>
          <a:custGeom>
            <a:avLst/>
            <a:gdLst/>
            <a:ahLst/>
            <a:cxnLst/>
            <a:rect r="r" b="b" t="t" l="l"/>
            <a:pathLst>
              <a:path h="1441179" w="7350011">
                <a:moveTo>
                  <a:pt x="0" y="0"/>
                </a:moveTo>
                <a:lnTo>
                  <a:pt x="7350011" y="0"/>
                </a:lnTo>
                <a:lnTo>
                  <a:pt x="7350011" y="1441178"/>
                </a:lnTo>
                <a:lnTo>
                  <a:pt x="0" y="1441178"/>
                </a:lnTo>
                <a:lnTo>
                  <a:pt x="0" y="0"/>
                </a:lnTo>
                <a:close/>
              </a:path>
            </a:pathLst>
          </a:custGeom>
          <a:blipFill>
            <a:blip r:embed="rId4"/>
            <a:stretch>
              <a:fillRect l="0" t="0" r="0" b="0"/>
            </a:stretch>
          </a:blipFill>
        </p:spPr>
      </p:sp>
      <p:sp>
        <p:nvSpPr>
          <p:cNvPr name="TextBox 10" id="10"/>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1" id="11"/>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57. START TRANSACTION</a:t>
            </a:r>
          </a:p>
        </p:txBody>
      </p:sp>
      <p:sp>
        <p:nvSpPr>
          <p:cNvPr name="TextBox 12" id="12"/>
          <p:cNvSpPr txBox="true"/>
          <p:nvPr/>
        </p:nvSpPr>
        <p:spPr>
          <a:xfrm rot="0">
            <a:off x="1646449" y="552281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59. COMMIT</a:t>
            </a:r>
          </a:p>
        </p:txBody>
      </p:sp>
      <p:sp>
        <p:nvSpPr>
          <p:cNvPr name="TextBox 13" id="13"/>
          <p:cNvSpPr txBox="true"/>
          <p:nvPr/>
        </p:nvSpPr>
        <p:spPr>
          <a:xfrm rot="0">
            <a:off x="9340130"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58. ROLLBACK</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F5E6CA"/>
        </a:solidFill>
      </p:bgPr>
    </p:bg>
    <p:spTree>
      <p:nvGrpSpPr>
        <p:cNvPr id="1" name=""/>
        <p:cNvGrpSpPr/>
        <p:nvPr/>
      </p:nvGrpSpPr>
      <p:grpSpPr>
        <a:xfrm>
          <a:off x="0" y="0"/>
          <a:ext cx="0" cy="0"/>
          <a:chOff x="0" y="0"/>
          <a:chExt cx="0" cy="0"/>
        </a:xfrm>
      </p:grpSpPr>
      <p:sp>
        <p:nvSpPr>
          <p:cNvPr name="TextBox 2" id="2"/>
          <p:cNvSpPr txBox="true"/>
          <p:nvPr/>
        </p:nvSpPr>
        <p:spPr>
          <a:xfrm rot="0">
            <a:off x="3239097" y="3610612"/>
            <a:ext cx="11809806" cy="2846701"/>
          </a:xfrm>
          <a:prstGeom prst="rect">
            <a:avLst/>
          </a:prstGeom>
        </p:spPr>
        <p:txBody>
          <a:bodyPr anchor="t" rtlCol="false" tIns="0" lIns="0" bIns="0" rIns="0">
            <a:spAutoFit/>
          </a:bodyPr>
          <a:lstStyle/>
          <a:p>
            <a:pPr algn="ctr">
              <a:lnSpc>
                <a:spcPts val="15119"/>
              </a:lnSpc>
            </a:pPr>
            <a:r>
              <a:rPr lang="en-US" b="true" sz="10799">
                <a:solidFill>
                  <a:srgbClr val="343F56"/>
                </a:solidFill>
                <a:latin typeface="Hagrid Heavy"/>
                <a:ea typeface="Hagrid Heavy"/>
                <a:cs typeface="Hagrid Heavy"/>
                <a:sym typeface="Hagrid Heavy"/>
              </a:rPr>
              <a:t>DCL</a:t>
            </a:r>
          </a:p>
          <a:p>
            <a:pPr algn="ctr">
              <a:lnSpc>
                <a:spcPts val="6020"/>
              </a:lnSpc>
            </a:pPr>
            <a:r>
              <a:rPr lang="en-US" b="true" sz="4300">
                <a:solidFill>
                  <a:srgbClr val="343F56"/>
                </a:solidFill>
                <a:latin typeface="Hagrid Heavy"/>
                <a:ea typeface="Hagrid Heavy"/>
                <a:cs typeface="Hagrid Heavy"/>
                <a:sym typeface="Hagrid Heavy"/>
              </a:rPr>
              <a:t>(DATA CONTROL LANGUAGE)</a:t>
            </a:r>
          </a:p>
        </p:txBody>
      </p:sp>
      <p:sp>
        <p:nvSpPr>
          <p:cNvPr name="TextBox 3" id="3"/>
          <p:cNvSpPr txBox="true"/>
          <p:nvPr/>
        </p:nvSpPr>
        <p:spPr>
          <a:xfrm rot="0">
            <a:off x="1869773" y="1136187"/>
            <a:ext cx="3582966" cy="401319"/>
          </a:xfrm>
          <a:prstGeom prst="rect">
            <a:avLst/>
          </a:prstGeom>
        </p:spPr>
        <p:txBody>
          <a:bodyPr anchor="t" rtlCol="false" tIns="0" lIns="0" bIns="0" rIns="0">
            <a:spAutoFit/>
          </a:bodyPr>
          <a:lstStyle/>
          <a:p>
            <a:pPr algn="l">
              <a:lnSpc>
                <a:spcPts val="3080"/>
              </a:lnSpc>
            </a:pPr>
            <a:r>
              <a:rPr lang="en-US" sz="2200" b="true">
                <a:solidFill>
                  <a:srgbClr val="343F56"/>
                </a:solidFill>
                <a:latin typeface="Hagrid Ultra-Bold"/>
                <a:ea typeface="Hagrid Ultra-Bold"/>
                <a:cs typeface="Hagrid Ultra-Bold"/>
                <a:sym typeface="Hagrid Ultra-Bold"/>
              </a:rPr>
              <a:t>DML</a:t>
            </a:r>
          </a:p>
        </p:txBody>
      </p:sp>
      <p:sp>
        <p:nvSpPr>
          <p:cNvPr name="AutoShape 4" id="4"/>
          <p:cNvSpPr/>
          <p:nvPr/>
        </p:nvSpPr>
        <p:spPr>
          <a:xfrm rot="0">
            <a:off x="5727469" y="1351134"/>
            <a:ext cx="11531831" cy="0"/>
          </a:xfrm>
          <a:prstGeom prst="line">
            <a:avLst/>
          </a:prstGeom>
          <a:ln cap="flat" w="38100">
            <a:solidFill>
              <a:srgbClr val="343F56"/>
            </a:solidFill>
            <a:prstDash val="solid"/>
            <a:headEnd type="none" len="sm" w="sm"/>
            <a:tailEnd type="none" len="sm" w="sm"/>
          </a:ln>
        </p:spPr>
      </p:sp>
      <p:grpSp>
        <p:nvGrpSpPr>
          <p:cNvPr name="Group 5" id="5"/>
          <p:cNvGrpSpPr/>
          <p:nvPr/>
        </p:nvGrpSpPr>
        <p:grpSpPr>
          <a:xfrm rot="0">
            <a:off x="1031218" y="8345443"/>
            <a:ext cx="16228082" cy="912857"/>
            <a:chOff x="0" y="0"/>
            <a:chExt cx="3964388" cy="223003"/>
          </a:xfrm>
        </p:grpSpPr>
        <p:sp>
          <p:nvSpPr>
            <p:cNvPr name="Freeform 6" id="6"/>
            <p:cNvSpPr/>
            <p:nvPr/>
          </p:nvSpPr>
          <p:spPr>
            <a:xfrm flipH="false" flipV="false" rot="0">
              <a:off x="0" y="0"/>
              <a:ext cx="3964388" cy="223003"/>
            </a:xfrm>
            <a:custGeom>
              <a:avLst/>
              <a:gdLst/>
              <a:ahLst/>
              <a:cxnLst/>
              <a:rect r="r" b="b" t="t" l="l"/>
              <a:pathLst>
                <a:path h="223003" w="3964388">
                  <a:moveTo>
                    <a:pt x="0" y="0"/>
                  </a:moveTo>
                  <a:lnTo>
                    <a:pt x="3964388" y="0"/>
                  </a:lnTo>
                  <a:lnTo>
                    <a:pt x="3964388" y="223003"/>
                  </a:lnTo>
                  <a:lnTo>
                    <a:pt x="0" y="223003"/>
                  </a:lnTo>
                  <a:close/>
                </a:path>
              </a:pathLst>
            </a:custGeom>
            <a:solidFill>
              <a:srgbClr val="343F56"/>
            </a:solidFill>
          </p:spPr>
        </p:sp>
        <p:sp>
          <p:nvSpPr>
            <p:cNvPr name="TextBox 7" id="7"/>
            <p:cNvSpPr txBox="true"/>
            <p:nvPr/>
          </p:nvSpPr>
          <p:spPr>
            <a:xfrm>
              <a:off x="0" y="-38100"/>
              <a:ext cx="3964388" cy="26110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07229" y="8558505"/>
            <a:ext cx="12562381" cy="486733"/>
            <a:chOff x="0" y="0"/>
            <a:chExt cx="16749841" cy="648978"/>
          </a:xfrm>
        </p:grpSpPr>
        <p:grpSp>
          <p:nvGrpSpPr>
            <p:cNvPr name="Group 9" id="9"/>
            <p:cNvGrpSpPr/>
            <p:nvPr/>
          </p:nvGrpSpPr>
          <p:grpSpPr>
            <a:xfrm rot="0">
              <a:off x="0" y="0"/>
              <a:ext cx="741689" cy="648978"/>
              <a:chOff x="0" y="0"/>
              <a:chExt cx="812800" cy="711200"/>
            </a:xfrm>
          </p:grpSpPr>
          <p:sp>
            <p:nvSpPr>
              <p:cNvPr name="Freeform 10" id="10"/>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F5E6CA"/>
              </a:solidFill>
            </p:spPr>
          </p:sp>
          <p:sp>
            <p:nvSpPr>
              <p:cNvPr name="TextBox 11" id="11"/>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142162" y="51228"/>
              <a:ext cx="15607679" cy="501075"/>
            </a:xfrm>
            <a:prstGeom prst="rect">
              <a:avLst/>
            </a:prstGeom>
          </p:spPr>
          <p:txBody>
            <a:bodyPr anchor="t" rtlCol="false" tIns="0" lIns="0" bIns="0" rIns="0">
              <a:spAutoFit/>
            </a:bodyPr>
            <a:lstStyle/>
            <a:p>
              <a:pPr algn="l">
                <a:lnSpc>
                  <a:spcPts val="3080"/>
                </a:lnSpc>
              </a:pPr>
              <a:r>
                <a:rPr lang="en-US" sz="2200" b="true">
                  <a:solidFill>
                    <a:srgbClr val="F5E6CA"/>
                  </a:solidFill>
                  <a:latin typeface="Hagrid Ultra-Bold"/>
                  <a:ea typeface="Hagrid Ultra-Bold"/>
                  <a:cs typeface="Hagrid Ultra-Bold"/>
                  <a:sym typeface="Hagrid Ultra-Bold"/>
                </a:rPr>
                <a:t>ANTONNIQ YO'EL WAHYU VEBRIANTI - XI-RPL/06</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1028700" y="3080975"/>
            <a:ext cx="16230600" cy="0"/>
          </a:xfrm>
          <a:prstGeom prst="line">
            <a:avLst/>
          </a:prstGeom>
          <a:ln cap="flat" w="38100">
            <a:solidFill>
              <a:srgbClr val="343F56"/>
            </a:solidFill>
            <a:prstDash val="solid"/>
            <a:headEnd type="none" len="sm" w="sm"/>
            <a:tailEnd type="none" len="sm" w="sm"/>
          </a:ln>
        </p:spPr>
      </p:sp>
      <p:sp>
        <p:nvSpPr>
          <p:cNvPr name="AutoShape 3" id="3"/>
          <p:cNvSpPr/>
          <p:nvPr/>
        </p:nvSpPr>
        <p:spPr>
          <a:xfrm>
            <a:off x="1028700" y="6410330"/>
            <a:ext cx="16230600" cy="0"/>
          </a:xfrm>
          <a:prstGeom prst="line">
            <a:avLst/>
          </a:prstGeom>
          <a:ln cap="flat" w="38100">
            <a:solidFill>
              <a:srgbClr val="343F56"/>
            </a:solidFill>
            <a:prstDash val="solid"/>
            <a:headEnd type="none" len="sm" w="sm"/>
            <a:tailEnd type="none" len="sm" w="sm"/>
          </a:ln>
        </p:spPr>
      </p:sp>
      <p:sp>
        <p:nvSpPr>
          <p:cNvPr name="Freeform 4" id="4"/>
          <p:cNvSpPr/>
          <p:nvPr/>
        </p:nvSpPr>
        <p:spPr>
          <a:xfrm flipH="false" flipV="false" rot="0">
            <a:off x="3985804" y="7773040"/>
            <a:ext cx="10316393" cy="2228972"/>
          </a:xfrm>
          <a:custGeom>
            <a:avLst/>
            <a:gdLst/>
            <a:ahLst/>
            <a:cxnLst/>
            <a:rect r="r" b="b" t="t" l="l"/>
            <a:pathLst>
              <a:path h="2228972" w="10316393">
                <a:moveTo>
                  <a:pt x="0" y="0"/>
                </a:moveTo>
                <a:lnTo>
                  <a:pt x="10316392" y="0"/>
                </a:lnTo>
                <a:lnTo>
                  <a:pt x="10316392" y="2228972"/>
                </a:lnTo>
                <a:lnTo>
                  <a:pt x="0" y="2228972"/>
                </a:lnTo>
                <a:lnTo>
                  <a:pt x="0" y="0"/>
                </a:lnTo>
                <a:close/>
              </a:path>
            </a:pathLst>
          </a:custGeom>
          <a:blipFill>
            <a:blip r:embed="rId2"/>
            <a:stretch>
              <a:fillRect l="0" t="0" r="0" b="0"/>
            </a:stretch>
          </a:blipFill>
        </p:spPr>
      </p:sp>
      <p:sp>
        <p:nvSpPr>
          <p:cNvPr name="TextBox 5" id="5"/>
          <p:cNvSpPr txBox="true"/>
          <p:nvPr/>
        </p:nvSpPr>
        <p:spPr>
          <a:xfrm rot="0">
            <a:off x="3729300" y="866775"/>
            <a:ext cx="10829400" cy="1966550"/>
          </a:xfrm>
          <a:prstGeom prst="rect">
            <a:avLst/>
          </a:prstGeom>
        </p:spPr>
        <p:txBody>
          <a:bodyPr anchor="t" rtlCol="false" tIns="0" lIns="0" bIns="0" rIns="0">
            <a:spAutoFit/>
          </a:bodyPr>
          <a:lstStyle/>
          <a:p>
            <a:pPr algn="ctr">
              <a:lnSpc>
                <a:spcPts val="7503"/>
              </a:lnSpc>
            </a:pPr>
            <a:r>
              <a:rPr lang="en-US" b="true" sz="5359">
                <a:solidFill>
                  <a:srgbClr val="343F56"/>
                </a:solidFill>
                <a:latin typeface="Hagrid Heavy"/>
                <a:ea typeface="Hagrid Heavy"/>
                <a:cs typeface="Hagrid Heavy"/>
                <a:sym typeface="Hagrid Heavy"/>
              </a:rPr>
              <a:t>TENTANG DCL</a:t>
            </a:r>
          </a:p>
          <a:p>
            <a:pPr algn="ctr">
              <a:lnSpc>
                <a:spcPts val="7503"/>
              </a:lnSpc>
            </a:pPr>
            <a:r>
              <a:rPr lang="en-US" b="true" sz="5359">
                <a:solidFill>
                  <a:srgbClr val="343F56"/>
                </a:solidFill>
                <a:latin typeface="Hagrid Heavy"/>
                <a:ea typeface="Hagrid Heavy"/>
                <a:cs typeface="Hagrid Heavy"/>
                <a:sym typeface="Hagrid Heavy"/>
              </a:rPr>
              <a:t>(DATA CONTROL LANGUAGE)</a:t>
            </a:r>
          </a:p>
        </p:txBody>
      </p:sp>
      <p:sp>
        <p:nvSpPr>
          <p:cNvPr name="TextBox 6" id="6"/>
          <p:cNvSpPr txBox="true"/>
          <p:nvPr/>
        </p:nvSpPr>
        <p:spPr>
          <a:xfrm rot="0">
            <a:off x="6163101" y="363494"/>
            <a:ext cx="5961798" cy="391794"/>
          </a:xfrm>
          <a:prstGeom prst="rect">
            <a:avLst/>
          </a:prstGeom>
        </p:spPr>
        <p:txBody>
          <a:bodyPr anchor="t" rtlCol="false" tIns="0" lIns="0" bIns="0" rIns="0">
            <a:spAutoFit/>
          </a:bodyPr>
          <a:lstStyle/>
          <a:p>
            <a:pPr algn="ctr">
              <a:lnSpc>
                <a:spcPts val="3080"/>
              </a:lnSpc>
            </a:pPr>
            <a:r>
              <a:rPr lang="en-US" b="true" sz="2200">
                <a:solidFill>
                  <a:srgbClr val="343F56"/>
                </a:solidFill>
                <a:latin typeface="Hagrid Ultra-Bold"/>
                <a:ea typeface="Hagrid Ultra-Bold"/>
                <a:cs typeface="Hagrid Ultra-Bold"/>
                <a:sym typeface="Hagrid Ultra-Bold"/>
              </a:rPr>
              <a:t>DATA CONTROL LANGUAGE</a:t>
            </a:r>
          </a:p>
        </p:txBody>
      </p:sp>
      <p:sp>
        <p:nvSpPr>
          <p:cNvPr name="TextBox 7" id="7"/>
          <p:cNvSpPr txBox="true"/>
          <p:nvPr/>
        </p:nvSpPr>
        <p:spPr>
          <a:xfrm rot="0">
            <a:off x="1028700" y="3443136"/>
            <a:ext cx="16230600" cy="2252819"/>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DCL adalah materi yang akan digunakan untuk mempelajari tentang manajemen atau pengelolahan USER dan Hak Akses yang akan menggunakan database MySQL. Sebelum menggunakan MySQL kita diharuskan login terlebih dahulu dengan user awal </a:t>
            </a:r>
            <a:r>
              <a:rPr lang="en-US" sz="3181" b="true">
                <a:solidFill>
                  <a:srgbClr val="343F56"/>
                </a:solidFill>
                <a:latin typeface="Poppins Bold"/>
                <a:ea typeface="Poppins Bold"/>
                <a:cs typeface="Poppins Bold"/>
                <a:sym typeface="Poppins Bold"/>
              </a:rPr>
              <a:t>[root] </a:t>
            </a:r>
            <a:r>
              <a:rPr lang="en-US" sz="3181">
                <a:solidFill>
                  <a:srgbClr val="343F56"/>
                </a:solidFill>
                <a:latin typeface="Poppins"/>
                <a:ea typeface="Poppins"/>
                <a:cs typeface="Poppins"/>
                <a:sym typeface="Poppins"/>
              </a:rPr>
              <a:t>dan password </a:t>
            </a:r>
            <a:r>
              <a:rPr lang="en-US" sz="3181" b="true">
                <a:solidFill>
                  <a:srgbClr val="343F56"/>
                </a:solidFill>
                <a:latin typeface="Poppins Bold"/>
                <a:ea typeface="Poppins Bold"/>
                <a:cs typeface="Poppins Bold"/>
                <a:sym typeface="Poppins Bold"/>
              </a:rPr>
              <a:t>[kosong]</a:t>
            </a:r>
            <a:r>
              <a:rPr lang="en-US" sz="3181">
                <a:solidFill>
                  <a:srgbClr val="343F56"/>
                </a:solidFill>
                <a:latin typeface="Poppins"/>
                <a:ea typeface="Poppins"/>
                <a:cs typeface="Poppins"/>
                <a:sym typeface="Poppins"/>
              </a:rPr>
              <a:t>.</a:t>
            </a:r>
          </a:p>
        </p:txBody>
      </p:sp>
      <p:sp>
        <p:nvSpPr>
          <p:cNvPr name="TextBox 8" id="8"/>
          <p:cNvSpPr txBox="true"/>
          <p:nvPr/>
        </p:nvSpPr>
        <p:spPr>
          <a:xfrm rot="0">
            <a:off x="7392138" y="7067555"/>
            <a:ext cx="3503724"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LOGIN USER AWAL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grpSp>
        <p:nvGrpSpPr>
          <p:cNvPr name="Group 2" id="2"/>
          <p:cNvGrpSpPr/>
          <p:nvPr/>
        </p:nvGrpSpPr>
        <p:grpSpPr>
          <a:xfrm rot="0">
            <a:off x="-386397" y="-218285"/>
            <a:ext cx="9530397" cy="10772366"/>
            <a:chOff x="0" y="0"/>
            <a:chExt cx="4016429" cy="4539836"/>
          </a:xfrm>
        </p:grpSpPr>
        <p:sp>
          <p:nvSpPr>
            <p:cNvPr name="Freeform 3" id="3"/>
            <p:cNvSpPr/>
            <p:nvPr/>
          </p:nvSpPr>
          <p:spPr>
            <a:xfrm flipH="false" flipV="false" rot="0">
              <a:off x="0" y="0"/>
              <a:ext cx="4016428" cy="4539836"/>
            </a:xfrm>
            <a:custGeom>
              <a:avLst/>
              <a:gdLst/>
              <a:ahLst/>
              <a:cxnLst/>
              <a:rect r="r" b="b" t="t" l="l"/>
              <a:pathLst>
                <a:path h="4539836" w="4016428">
                  <a:moveTo>
                    <a:pt x="0" y="0"/>
                  </a:moveTo>
                  <a:lnTo>
                    <a:pt x="4016428" y="0"/>
                  </a:lnTo>
                  <a:lnTo>
                    <a:pt x="4016428" y="4539836"/>
                  </a:lnTo>
                  <a:lnTo>
                    <a:pt x="0" y="4539836"/>
                  </a:lnTo>
                  <a:close/>
                </a:path>
              </a:pathLst>
            </a:custGeom>
            <a:solidFill>
              <a:srgbClr val="F5E6CA"/>
            </a:solidFill>
            <a:ln cap="sq">
              <a:noFill/>
              <a:prstDash val="solid"/>
              <a:miter/>
            </a:ln>
          </p:spPr>
        </p:sp>
        <p:sp>
          <p:nvSpPr>
            <p:cNvPr name="TextBox 4" id="4"/>
            <p:cNvSpPr txBox="true"/>
            <p:nvPr/>
          </p:nvSpPr>
          <p:spPr>
            <a:xfrm>
              <a:off x="0" y="-38100"/>
              <a:ext cx="4016429" cy="457793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71538" y="1713772"/>
            <a:ext cx="5665560" cy="2306978"/>
          </a:xfrm>
          <a:custGeom>
            <a:avLst/>
            <a:gdLst/>
            <a:ahLst/>
            <a:cxnLst/>
            <a:rect r="r" b="b" t="t" l="l"/>
            <a:pathLst>
              <a:path h="2306978" w="5665560">
                <a:moveTo>
                  <a:pt x="0" y="0"/>
                </a:moveTo>
                <a:lnTo>
                  <a:pt x="5665560" y="0"/>
                </a:lnTo>
                <a:lnTo>
                  <a:pt x="5665560" y="2306978"/>
                </a:lnTo>
                <a:lnTo>
                  <a:pt x="0" y="2306978"/>
                </a:lnTo>
                <a:lnTo>
                  <a:pt x="0" y="0"/>
                </a:lnTo>
                <a:close/>
              </a:path>
            </a:pathLst>
          </a:custGeom>
          <a:blipFill>
            <a:blip r:embed="rId2"/>
            <a:stretch>
              <a:fillRect l="0" t="-415691" r="-375803" b="-141586"/>
            </a:stretch>
          </a:blipFill>
        </p:spPr>
      </p:sp>
      <p:sp>
        <p:nvSpPr>
          <p:cNvPr name="Freeform 6" id="6"/>
          <p:cNvSpPr/>
          <p:nvPr/>
        </p:nvSpPr>
        <p:spPr>
          <a:xfrm flipH="false" flipV="false" rot="0">
            <a:off x="985862" y="4830828"/>
            <a:ext cx="5196116" cy="2149484"/>
          </a:xfrm>
          <a:custGeom>
            <a:avLst/>
            <a:gdLst/>
            <a:ahLst/>
            <a:cxnLst/>
            <a:rect r="r" b="b" t="t" l="l"/>
            <a:pathLst>
              <a:path h="2149484" w="5196116">
                <a:moveTo>
                  <a:pt x="0" y="0"/>
                </a:moveTo>
                <a:lnTo>
                  <a:pt x="5196116" y="0"/>
                </a:lnTo>
                <a:lnTo>
                  <a:pt x="5196116" y="2149484"/>
                </a:lnTo>
                <a:lnTo>
                  <a:pt x="0" y="2149484"/>
                </a:lnTo>
                <a:lnTo>
                  <a:pt x="0" y="0"/>
                </a:lnTo>
                <a:close/>
              </a:path>
            </a:pathLst>
          </a:custGeom>
          <a:blipFill>
            <a:blip r:embed="rId2"/>
            <a:stretch>
              <a:fillRect l="0" t="-496002" r="-355998" b="-24052"/>
            </a:stretch>
          </a:blipFill>
        </p:spPr>
      </p:sp>
      <p:sp>
        <p:nvSpPr>
          <p:cNvPr name="Freeform 7" id="7"/>
          <p:cNvSpPr/>
          <p:nvPr/>
        </p:nvSpPr>
        <p:spPr>
          <a:xfrm flipH="false" flipV="false" rot="0">
            <a:off x="985862" y="7791283"/>
            <a:ext cx="4223044" cy="2060288"/>
          </a:xfrm>
          <a:custGeom>
            <a:avLst/>
            <a:gdLst/>
            <a:ahLst/>
            <a:cxnLst/>
            <a:rect r="r" b="b" t="t" l="l"/>
            <a:pathLst>
              <a:path h="2060288" w="4223044">
                <a:moveTo>
                  <a:pt x="0" y="0"/>
                </a:moveTo>
                <a:lnTo>
                  <a:pt x="4223044" y="0"/>
                </a:lnTo>
                <a:lnTo>
                  <a:pt x="4223044" y="2060288"/>
                </a:lnTo>
                <a:lnTo>
                  <a:pt x="0" y="2060288"/>
                </a:lnTo>
                <a:lnTo>
                  <a:pt x="0" y="0"/>
                </a:lnTo>
                <a:close/>
              </a:path>
            </a:pathLst>
          </a:custGeom>
          <a:blipFill>
            <a:blip r:embed="rId3"/>
            <a:stretch>
              <a:fillRect l="0" t="-177379" r="-426710" b="-329904"/>
            </a:stretch>
          </a:blipFill>
        </p:spPr>
      </p:sp>
      <p:sp>
        <p:nvSpPr>
          <p:cNvPr name="TextBox 8" id="8"/>
          <p:cNvSpPr txBox="true"/>
          <p:nvPr/>
        </p:nvSpPr>
        <p:spPr>
          <a:xfrm rot="0">
            <a:off x="1071538" y="971550"/>
            <a:ext cx="6673068" cy="475630"/>
          </a:xfrm>
          <a:prstGeom prst="rect">
            <a:avLst/>
          </a:prstGeom>
        </p:spPr>
        <p:txBody>
          <a:bodyPr anchor="t" rtlCol="false" tIns="0" lIns="0" bIns="0" rIns="0">
            <a:spAutoFit/>
          </a:bodyPr>
          <a:lstStyle/>
          <a:p>
            <a:pPr algn="l">
              <a:lnSpc>
                <a:spcPts val="3646"/>
              </a:lnSpc>
            </a:pPr>
            <a:r>
              <a:rPr lang="en-US" b="true" sz="2604">
                <a:solidFill>
                  <a:srgbClr val="343F56"/>
                </a:solidFill>
                <a:latin typeface="Hagrid Heavy"/>
                <a:ea typeface="Hagrid Heavy"/>
                <a:cs typeface="Hagrid Heavy"/>
                <a:sym typeface="Hagrid Heavy"/>
              </a:rPr>
              <a:t>7. MENAMPILKAN TANGGAL</a:t>
            </a:r>
          </a:p>
        </p:txBody>
      </p:sp>
      <p:sp>
        <p:nvSpPr>
          <p:cNvPr name="TextBox 9" id="9"/>
          <p:cNvSpPr txBox="true"/>
          <p:nvPr/>
        </p:nvSpPr>
        <p:spPr>
          <a:xfrm rot="0">
            <a:off x="1012996" y="4259743"/>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8. MENAMPILKAN WAKTU/JAM</a:t>
            </a:r>
          </a:p>
        </p:txBody>
      </p:sp>
      <p:sp>
        <p:nvSpPr>
          <p:cNvPr name="TextBox 10" id="10"/>
          <p:cNvSpPr txBox="true"/>
          <p:nvPr/>
        </p:nvSpPr>
        <p:spPr>
          <a:xfrm rot="0">
            <a:off x="985862" y="7219149"/>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9. KALKULATOR PENJUMLAHAN</a:t>
            </a:r>
          </a:p>
        </p:txBody>
      </p:sp>
      <p:sp>
        <p:nvSpPr>
          <p:cNvPr name="TextBox 11" id="11"/>
          <p:cNvSpPr txBox="true"/>
          <p:nvPr/>
        </p:nvSpPr>
        <p:spPr>
          <a:xfrm rot="0">
            <a:off x="9636378" y="971550"/>
            <a:ext cx="7305528" cy="476885"/>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10. KALKULATOR PENGURANGAN</a:t>
            </a:r>
          </a:p>
        </p:txBody>
      </p:sp>
      <p:sp>
        <p:nvSpPr>
          <p:cNvPr name="TextBox 12" id="12"/>
          <p:cNvSpPr txBox="true"/>
          <p:nvPr/>
        </p:nvSpPr>
        <p:spPr>
          <a:xfrm rot="0">
            <a:off x="9636378" y="4259743"/>
            <a:ext cx="7305528" cy="476885"/>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11. KALKULATOR PERKALIAN</a:t>
            </a:r>
          </a:p>
        </p:txBody>
      </p:sp>
      <p:sp>
        <p:nvSpPr>
          <p:cNvPr name="TextBox 13" id="13"/>
          <p:cNvSpPr txBox="true"/>
          <p:nvPr/>
        </p:nvSpPr>
        <p:spPr>
          <a:xfrm rot="0">
            <a:off x="9636378" y="7219149"/>
            <a:ext cx="7305528" cy="476885"/>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12. KALKULATOR PEMBAGIAN</a:t>
            </a:r>
          </a:p>
        </p:txBody>
      </p:sp>
      <p:sp>
        <p:nvSpPr>
          <p:cNvPr name="Freeform 14" id="14"/>
          <p:cNvSpPr/>
          <p:nvPr/>
        </p:nvSpPr>
        <p:spPr>
          <a:xfrm flipH="false" flipV="false" rot="0">
            <a:off x="9636378" y="1713772"/>
            <a:ext cx="4223044" cy="2102483"/>
          </a:xfrm>
          <a:custGeom>
            <a:avLst/>
            <a:gdLst/>
            <a:ahLst/>
            <a:cxnLst/>
            <a:rect r="r" b="b" t="t" l="l"/>
            <a:pathLst>
              <a:path h="2102483" w="4223044">
                <a:moveTo>
                  <a:pt x="0" y="0"/>
                </a:moveTo>
                <a:lnTo>
                  <a:pt x="4223044" y="0"/>
                </a:lnTo>
                <a:lnTo>
                  <a:pt x="4223044" y="2102482"/>
                </a:lnTo>
                <a:lnTo>
                  <a:pt x="0" y="2102482"/>
                </a:lnTo>
                <a:lnTo>
                  <a:pt x="0" y="0"/>
                </a:lnTo>
                <a:close/>
              </a:path>
            </a:pathLst>
          </a:custGeom>
          <a:blipFill>
            <a:blip r:embed="rId3"/>
            <a:stretch>
              <a:fillRect l="0" t="-271812" r="-426710" b="-223283"/>
            </a:stretch>
          </a:blipFill>
        </p:spPr>
      </p:sp>
      <p:sp>
        <p:nvSpPr>
          <p:cNvPr name="Freeform 15" id="15"/>
          <p:cNvSpPr/>
          <p:nvPr/>
        </p:nvSpPr>
        <p:spPr>
          <a:xfrm flipH="false" flipV="false" rot="0">
            <a:off x="9636378" y="5003328"/>
            <a:ext cx="4223044" cy="2152542"/>
          </a:xfrm>
          <a:custGeom>
            <a:avLst/>
            <a:gdLst/>
            <a:ahLst/>
            <a:cxnLst/>
            <a:rect r="r" b="b" t="t" l="l"/>
            <a:pathLst>
              <a:path h="2152542" w="4223044">
                <a:moveTo>
                  <a:pt x="0" y="0"/>
                </a:moveTo>
                <a:lnTo>
                  <a:pt x="4223044" y="0"/>
                </a:lnTo>
                <a:lnTo>
                  <a:pt x="4223044" y="2152542"/>
                </a:lnTo>
                <a:lnTo>
                  <a:pt x="0" y="2152542"/>
                </a:lnTo>
                <a:lnTo>
                  <a:pt x="0" y="0"/>
                </a:lnTo>
                <a:close/>
              </a:path>
            </a:pathLst>
          </a:custGeom>
          <a:blipFill>
            <a:blip r:embed="rId3"/>
            <a:stretch>
              <a:fillRect l="0" t="-362003" r="-426710" b="-119253"/>
            </a:stretch>
          </a:blipFill>
        </p:spPr>
      </p:sp>
      <p:sp>
        <p:nvSpPr>
          <p:cNvPr name="Freeform 16" id="16"/>
          <p:cNvSpPr/>
          <p:nvPr/>
        </p:nvSpPr>
        <p:spPr>
          <a:xfrm flipH="false" flipV="false" rot="0">
            <a:off x="9636378" y="7783599"/>
            <a:ext cx="4223044" cy="2067972"/>
          </a:xfrm>
          <a:custGeom>
            <a:avLst/>
            <a:gdLst/>
            <a:ahLst/>
            <a:cxnLst/>
            <a:rect r="r" b="b" t="t" l="l"/>
            <a:pathLst>
              <a:path h="2067972" w="4223044">
                <a:moveTo>
                  <a:pt x="0" y="0"/>
                </a:moveTo>
                <a:lnTo>
                  <a:pt x="4223044" y="0"/>
                </a:lnTo>
                <a:lnTo>
                  <a:pt x="4223044" y="2067972"/>
                </a:lnTo>
                <a:lnTo>
                  <a:pt x="0" y="2067972"/>
                </a:lnTo>
                <a:lnTo>
                  <a:pt x="0" y="0"/>
                </a:lnTo>
                <a:close/>
              </a:path>
            </a:pathLst>
          </a:custGeom>
          <a:blipFill>
            <a:blip r:embed="rId3"/>
            <a:stretch>
              <a:fillRect l="0" t="-482107" r="-426710" b="-2292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59122" y="301374"/>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6449" y="2144110"/>
            <a:ext cx="7381133" cy="2543697"/>
          </a:xfrm>
          <a:custGeom>
            <a:avLst/>
            <a:gdLst/>
            <a:ahLst/>
            <a:cxnLst/>
            <a:rect r="r" b="b" t="t" l="l"/>
            <a:pathLst>
              <a:path h="2543697" w="7381133">
                <a:moveTo>
                  <a:pt x="0" y="0"/>
                </a:moveTo>
                <a:lnTo>
                  <a:pt x="7381133" y="0"/>
                </a:lnTo>
                <a:lnTo>
                  <a:pt x="7381133" y="2543698"/>
                </a:lnTo>
                <a:lnTo>
                  <a:pt x="0" y="2543698"/>
                </a:lnTo>
                <a:lnTo>
                  <a:pt x="0" y="0"/>
                </a:lnTo>
                <a:close/>
              </a:path>
            </a:pathLst>
          </a:custGeom>
          <a:blipFill>
            <a:blip r:embed="rId2"/>
            <a:stretch>
              <a:fillRect l="0" t="0" r="0" b="0"/>
            </a:stretch>
          </a:blipFill>
        </p:spPr>
      </p:sp>
      <p:sp>
        <p:nvSpPr>
          <p:cNvPr name="Freeform 8" id="8"/>
          <p:cNvSpPr/>
          <p:nvPr/>
        </p:nvSpPr>
        <p:spPr>
          <a:xfrm flipH="false" flipV="false" rot="0">
            <a:off x="9658275" y="2144110"/>
            <a:ext cx="7966714" cy="813622"/>
          </a:xfrm>
          <a:custGeom>
            <a:avLst/>
            <a:gdLst/>
            <a:ahLst/>
            <a:cxnLst/>
            <a:rect r="r" b="b" t="t" l="l"/>
            <a:pathLst>
              <a:path h="813622" w="7966714">
                <a:moveTo>
                  <a:pt x="0" y="0"/>
                </a:moveTo>
                <a:lnTo>
                  <a:pt x="7966713" y="0"/>
                </a:lnTo>
                <a:lnTo>
                  <a:pt x="7966713" y="813622"/>
                </a:lnTo>
                <a:lnTo>
                  <a:pt x="0" y="813622"/>
                </a:lnTo>
                <a:lnTo>
                  <a:pt x="0" y="0"/>
                </a:lnTo>
                <a:close/>
              </a:path>
            </a:pathLst>
          </a:custGeom>
          <a:blipFill>
            <a:blip r:embed="rId3"/>
            <a:stretch>
              <a:fillRect l="0" t="0" r="0" b="0"/>
            </a:stretch>
          </a:blipFill>
        </p:spPr>
      </p:sp>
      <p:sp>
        <p:nvSpPr>
          <p:cNvPr name="Freeform 9" id="9"/>
          <p:cNvSpPr/>
          <p:nvPr/>
        </p:nvSpPr>
        <p:spPr>
          <a:xfrm flipH="false" flipV="false" rot="0">
            <a:off x="9658275" y="3104657"/>
            <a:ext cx="7966714" cy="3152184"/>
          </a:xfrm>
          <a:custGeom>
            <a:avLst/>
            <a:gdLst/>
            <a:ahLst/>
            <a:cxnLst/>
            <a:rect r="r" b="b" t="t" l="l"/>
            <a:pathLst>
              <a:path h="3152184" w="7966714">
                <a:moveTo>
                  <a:pt x="0" y="0"/>
                </a:moveTo>
                <a:lnTo>
                  <a:pt x="7966713" y="0"/>
                </a:lnTo>
                <a:lnTo>
                  <a:pt x="7966713" y="3152184"/>
                </a:lnTo>
                <a:lnTo>
                  <a:pt x="0" y="3152184"/>
                </a:lnTo>
                <a:lnTo>
                  <a:pt x="0" y="0"/>
                </a:lnTo>
                <a:close/>
              </a:path>
            </a:pathLst>
          </a:custGeom>
          <a:blipFill>
            <a:blip r:embed="rId4"/>
            <a:stretch>
              <a:fillRect l="0" t="0" r="0" b="0"/>
            </a:stretch>
          </a:blipFill>
        </p:spPr>
      </p:sp>
      <p:sp>
        <p:nvSpPr>
          <p:cNvPr name="TextBox 10" id="10"/>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CONTROL LANGUAGE</a:t>
            </a:r>
          </a:p>
        </p:txBody>
      </p:sp>
      <p:sp>
        <p:nvSpPr>
          <p:cNvPr name="TextBox 11" id="11"/>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 MENAMPILKAN SEMUA USER</a:t>
            </a:r>
          </a:p>
        </p:txBody>
      </p:sp>
      <p:sp>
        <p:nvSpPr>
          <p:cNvPr name="TextBox 12" id="12"/>
          <p:cNvSpPr txBox="true"/>
          <p:nvPr/>
        </p:nvSpPr>
        <p:spPr>
          <a:xfrm rot="0">
            <a:off x="9833695"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 MENAMBAH USER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59122" y="301374"/>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842579" y="2860392"/>
            <a:ext cx="7204110" cy="615323"/>
          </a:xfrm>
          <a:custGeom>
            <a:avLst/>
            <a:gdLst/>
            <a:ahLst/>
            <a:cxnLst/>
            <a:rect r="r" b="b" t="t" l="l"/>
            <a:pathLst>
              <a:path h="615323" w="7204110">
                <a:moveTo>
                  <a:pt x="0" y="0"/>
                </a:moveTo>
                <a:lnTo>
                  <a:pt x="7204110" y="0"/>
                </a:lnTo>
                <a:lnTo>
                  <a:pt x="7204110" y="615323"/>
                </a:lnTo>
                <a:lnTo>
                  <a:pt x="0" y="615323"/>
                </a:lnTo>
                <a:lnTo>
                  <a:pt x="0" y="0"/>
                </a:lnTo>
                <a:close/>
              </a:path>
            </a:pathLst>
          </a:custGeom>
          <a:blipFill>
            <a:blip r:embed="rId2"/>
            <a:stretch>
              <a:fillRect l="0" t="0" r="0" b="-17908"/>
            </a:stretch>
          </a:blipFill>
        </p:spPr>
      </p:sp>
      <p:sp>
        <p:nvSpPr>
          <p:cNvPr name="Freeform 8" id="8"/>
          <p:cNvSpPr/>
          <p:nvPr/>
        </p:nvSpPr>
        <p:spPr>
          <a:xfrm flipH="false" flipV="false" rot="0">
            <a:off x="1790704" y="3932915"/>
            <a:ext cx="7255984" cy="853645"/>
          </a:xfrm>
          <a:custGeom>
            <a:avLst/>
            <a:gdLst/>
            <a:ahLst/>
            <a:cxnLst/>
            <a:rect r="r" b="b" t="t" l="l"/>
            <a:pathLst>
              <a:path h="853645" w="7255984">
                <a:moveTo>
                  <a:pt x="0" y="0"/>
                </a:moveTo>
                <a:lnTo>
                  <a:pt x="7255985" y="0"/>
                </a:lnTo>
                <a:lnTo>
                  <a:pt x="7255985" y="853645"/>
                </a:lnTo>
                <a:lnTo>
                  <a:pt x="0" y="853645"/>
                </a:lnTo>
                <a:lnTo>
                  <a:pt x="0" y="0"/>
                </a:lnTo>
                <a:close/>
              </a:path>
            </a:pathLst>
          </a:custGeom>
          <a:blipFill>
            <a:blip r:embed="rId3"/>
            <a:stretch>
              <a:fillRect l="0" t="0" r="0" b="0"/>
            </a:stretch>
          </a:blipFill>
        </p:spPr>
      </p:sp>
      <p:sp>
        <p:nvSpPr>
          <p:cNvPr name="Freeform 9" id="9"/>
          <p:cNvSpPr/>
          <p:nvPr/>
        </p:nvSpPr>
        <p:spPr>
          <a:xfrm flipH="false" flipV="false" rot="0">
            <a:off x="9344236" y="2860392"/>
            <a:ext cx="8116559" cy="1499208"/>
          </a:xfrm>
          <a:custGeom>
            <a:avLst/>
            <a:gdLst/>
            <a:ahLst/>
            <a:cxnLst/>
            <a:rect r="r" b="b" t="t" l="l"/>
            <a:pathLst>
              <a:path h="1499208" w="8116559">
                <a:moveTo>
                  <a:pt x="0" y="0"/>
                </a:moveTo>
                <a:lnTo>
                  <a:pt x="8116560" y="0"/>
                </a:lnTo>
                <a:lnTo>
                  <a:pt x="8116560" y="1499208"/>
                </a:lnTo>
                <a:lnTo>
                  <a:pt x="0" y="1499208"/>
                </a:lnTo>
                <a:lnTo>
                  <a:pt x="0" y="0"/>
                </a:lnTo>
                <a:close/>
              </a:path>
            </a:pathLst>
          </a:custGeom>
          <a:blipFill>
            <a:blip r:embed="rId4"/>
            <a:stretch>
              <a:fillRect l="0" t="-25817" r="0" b="-43366"/>
            </a:stretch>
          </a:blipFill>
        </p:spPr>
      </p:sp>
      <p:sp>
        <p:nvSpPr>
          <p:cNvPr name="Freeform 10" id="10"/>
          <p:cNvSpPr/>
          <p:nvPr/>
        </p:nvSpPr>
        <p:spPr>
          <a:xfrm flipH="false" flipV="false" rot="0">
            <a:off x="9404359" y="4786560"/>
            <a:ext cx="8056437" cy="2113374"/>
          </a:xfrm>
          <a:custGeom>
            <a:avLst/>
            <a:gdLst/>
            <a:ahLst/>
            <a:cxnLst/>
            <a:rect r="r" b="b" t="t" l="l"/>
            <a:pathLst>
              <a:path h="2113374" w="8056437">
                <a:moveTo>
                  <a:pt x="0" y="0"/>
                </a:moveTo>
                <a:lnTo>
                  <a:pt x="8056437" y="0"/>
                </a:lnTo>
                <a:lnTo>
                  <a:pt x="8056437" y="2113374"/>
                </a:lnTo>
                <a:lnTo>
                  <a:pt x="0" y="2113374"/>
                </a:lnTo>
                <a:lnTo>
                  <a:pt x="0" y="0"/>
                </a:lnTo>
                <a:close/>
              </a:path>
            </a:pathLst>
          </a:custGeom>
          <a:blipFill>
            <a:blip r:embed="rId5"/>
            <a:stretch>
              <a:fillRect l="0" t="0" r="0" b="0"/>
            </a:stretch>
          </a:blipFill>
        </p:spPr>
      </p:sp>
      <p:sp>
        <p:nvSpPr>
          <p:cNvPr name="Freeform 11" id="11"/>
          <p:cNvSpPr/>
          <p:nvPr/>
        </p:nvSpPr>
        <p:spPr>
          <a:xfrm flipH="false" flipV="false" rot="0">
            <a:off x="9404359" y="7210777"/>
            <a:ext cx="4523109" cy="2356445"/>
          </a:xfrm>
          <a:custGeom>
            <a:avLst/>
            <a:gdLst/>
            <a:ahLst/>
            <a:cxnLst/>
            <a:rect r="r" b="b" t="t" l="l"/>
            <a:pathLst>
              <a:path h="2356445" w="4523109">
                <a:moveTo>
                  <a:pt x="0" y="0"/>
                </a:moveTo>
                <a:lnTo>
                  <a:pt x="4523109" y="0"/>
                </a:lnTo>
                <a:lnTo>
                  <a:pt x="4523109" y="2356445"/>
                </a:lnTo>
                <a:lnTo>
                  <a:pt x="0" y="2356445"/>
                </a:lnTo>
                <a:lnTo>
                  <a:pt x="0" y="0"/>
                </a:lnTo>
                <a:close/>
              </a:path>
            </a:pathLst>
          </a:custGeom>
          <a:blipFill>
            <a:blip r:embed="rId6"/>
            <a:stretch>
              <a:fillRect l="0" t="0" r="0" b="0"/>
            </a:stretch>
          </a:blipFill>
        </p:spPr>
      </p:sp>
      <p:sp>
        <p:nvSpPr>
          <p:cNvPr name="TextBox 12" id="12"/>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CONTROL LANGUAGE</a:t>
            </a:r>
          </a:p>
        </p:txBody>
      </p:sp>
      <p:sp>
        <p:nvSpPr>
          <p:cNvPr name="TextBox 13" id="13"/>
          <p:cNvSpPr txBox="true"/>
          <p:nvPr/>
        </p:nvSpPr>
        <p:spPr>
          <a:xfrm rot="0">
            <a:off x="1842579" y="1444374"/>
            <a:ext cx="7301421" cy="96266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3. MEMBERIKAN PASSWORD PADA USER</a:t>
            </a:r>
          </a:p>
        </p:txBody>
      </p:sp>
      <p:sp>
        <p:nvSpPr>
          <p:cNvPr name="TextBox 14" id="14"/>
          <p:cNvSpPr txBox="true"/>
          <p:nvPr/>
        </p:nvSpPr>
        <p:spPr>
          <a:xfrm rot="0">
            <a:off x="9344236" y="1444374"/>
            <a:ext cx="8280752" cy="96266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4. MENGUBAH USER DAN PASSWORD YANG TELAH DIBUAT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6449" y="2528909"/>
            <a:ext cx="5293537" cy="971867"/>
          </a:xfrm>
          <a:custGeom>
            <a:avLst/>
            <a:gdLst/>
            <a:ahLst/>
            <a:cxnLst/>
            <a:rect r="r" b="b" t="t" l="l"/>
            <a:pathLst>
              <a:path h="971867" w="5293537">
                <a:moveTo>
                  <a:pt x="0" y="0"/>
                </a:moveTo>
                <a:lnTo>
                  <a:pt x="5293537" y="0"/>
                </a:lnTo>
                <a:lnTo>
                  <a:pt x="5293537" y="971867"/>
                </a:lnTo>
                <a:lnTo>
                  <a:pt x="0" y="971867"/>
                </a:lnTo>
                <a:lnTo>
                  <a:pt x="0" y="0"/>
                </a:lnTo>
                <a:close/>
              </a:path>
            </a:pathLst>
          </a:custGeom>
          <a:blipFill>
            <a:blip r:embed="rId2"/>
            <a:stretch>
              <a:fillRect l="0" t="-30824" r="0" b="-39386"/>
            </a:stretch>
          </a:blipFill>
        </p:spPr>
      </p:sp>
      <p:sp>
        <p:nvSpPr>
          <p:cNvPr name="Freeform 8" id="8"/>
          <p:cNvSpPr/>
          <p:nvPr/>
        </p:nvSpPr>
        <p:spPr>
          <a:xfrm flipH="false" flipV="false" rot="0">
            <a:off x="1646449" y="3624601"/>
            <a:ext cx="5880955" cy="909903"/>
          </a:xfrm>
          <a:custGeom>
            <a:avLst/>
            <a:gdLst/>
            <a:ahLst/>
            <a:cxnLst/>
            <a:rect r="r" b="b" t="t" l="l"/>
            <a:pathLst>
              <a:path h="909903" w="5880955">
                <a:moveTo>
                  <a:pt x="0" y="0"/>
                </a:moveTo>
                <a:lnTo>
                  <a:pt x="5880955" y="0"/>
                </a:lnTo>
                <a:lnTo>
                  <a:pt x="5880955" y="909903"/>
                </a:lnTo>
                <a:lnTo>
                  <a:pt x="0" y="909903"/>
                </a:lnTo>
                <a:lnTo>
                  <a:pt x="0" y="0"/>
                </a:lnTo>
                <a:close/>
              </a:path>
            </a:pathLst>
          </a:custGeom>
          <a:blipFill>
            <a:blip r:embed="rId3"/>
            <a:stretch>
              <a:fillRect l="0" t="-14776" r="-75420" b="-130191"/>
            </a:stretch>
          </a:blipFill>
        </p:spPr>
      </p:sp>
      <p:sp>
        <p:nvSpPr>
          <p:cNvPr name="Freeform 9" id="9"/>
          <p:cNvSpPr/>
          <p:nvPr/>
        </p:nvSpPr>
        <p:spPr>
          <a:xfrm flipH="false" flipV="false" rot="0">
            <a:off x="1646449" y="4680612"/>
            <a:ext cx="9654641" cy="966562"/>
          </a:xfrm>
          <a:custGeom>
            <a:avLst/>
            <a:gdLst/>
            <a:ahLst/>
            <a:cxnLst/>
            <a:rect r="r" b="b" t="t" l="l"/>
            <a:pathLst>
              <a:path h="966562" w="9654641">
                <a:moveTo>
                  <a:pt x="0" y="0"/>
                </a:moveTo>
                <a:lnTo>
                  <a:pt x="9654640" y="0"/>
                </a:lnTo>
                <a:lnTo>
                  <a:pt x="9654640" y="966562"/>
                </a:lnTo>
                <a:lnTo>
                  <a:pt x="0" y="966562"/>
                </a:lnTo>
                <a:lnTo>
                  <a:pt x="0" y="0"/>
                </a:lnTo>
                <a:close/>
              </a:path>
            </a:pathLst>
          </a:custGeom>
          <a:blipFill>
            <a:blip r:embed="rId4"/>
            <a:stretch>
              <a:fillRect l="0" t="0" r="0" b="0"/>
            </a:stretch>
          </a:blipFill>
        </p:spPr>
      </p:sp>
      <p:sp>
        <p:nvSpPr>
          <p:cNvPr name="Freeform 10" id="10"/>
          <p:cNvSpPr/>
          <p:nvPr/>
        </p:nvSpPr>
        <p:spPr>
          <a:xfrm flipH="false" flipV="false" rot="0">
            <a:off x="1680507" y="5825386"/>
            <a:ext cx="7267363" cy="854984"/>
          </a:xfrm>
          <a:custGeom>
            <a:avLst/>
            <a:gdLst/>
            <a:ahLst/>
            <a:cxnLst/>
            <a:rect r="r" b="b" t="t" l="l"/>
            <a:pathLst>
              <a:path h="854984" w="7267363">
                <a:moveTo>
                  <a:pt x="0" y="0"/>
                </a:moveTo>
                <a:lnTo>
                  <a:pt x="7267363" y="0"/>
                </a:lnTo>
                <a:lnTo>
                  <a:pt x="7267363" y="854983"/>
                </a:lnTo>
                <a:lnTo>
                  <a:pt x="0" y="854983"/>
                </a:lnTo>
                <a:lnTo>
                  <a:pt x="0" y="0"/>
                </a:lnTo>
                <a:close/>
              </a:path>
            </a:pathLst>
          </a:custGeom>
          <a:blipFill>
            <a:blip r:embed="rId5"/>
            <a:stretch>
              <a:fillRect l="0" t="0" r="0" b="0"/>
            </a:stretch>
          </a:blipFill>
        </p:spPr>
      </p:sp>
      <p:sp>
        <p:nvSpPr>
          <p:cNvPr name="Freeform 11" id="11"/>
          <p:cNvSpPr/>
          <p:nvPr/>
        </p:nvSpPr>
        <p:spPr>
          <a:xfrm flipH="false" flipV="false" rot="0">
            <a:off x="1680507" y="6861344"/>
            <a:ext cx="4392965" cy="2532599"/>
          </a:xfrm>
          <a:custGeom>
            <a:avLst/>
            <a:gdLst/>
            <a:ahLst/>
            <a:cxnLst/>
            <a:rect r="r" b="b" t="t" l="l"/>
            <a:pathLst>
              <a:path h="2532599" w="4392965">
                <a:moveTo>
                  <a:pt x="0" y="0"/>
                </a:moveTo>
                <a:lnTo>
                  <a:pt x="4392965" y="0"/>
                </a:lnTo>
                <a:lnTo>
                  <a:pt x="4392965" y="2532599"/>
                </a:lnTo>
                <a:lnTo>
                  <a:pt x="0" y="2532599"/>
                </a:lnTo>
                <a:lnTo>
                  <a:pt x="0" y="0"/>
                </a:lnTo>
                <a:close/>
              </a:path>
            </a:pathLst>
          </a:custGeom>
          <a:blipFill>
            <a:blip r:embed="rId6"/>
            <a:stretch>
              <a:fillRect l="0" t="0" r="0" b="0"/>
            </a:stretch>
          </a:blipFill>
        </p:spPr>
      </p:sp>
      <p:sp>
        <p:nvSpPr>
          <p:cNvPr name="TextBox 12" id="12"/>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CONTROL LANGUAGE</a:t>
            </a:r>
          </a:p>
        </p:txBody>
      </p:sp>
      <p:sp>
        <p:nvSpPr>
          <p:cNvPr name="TextBox 13" id="13"/>
          <p:cNvSpPr txBox="true"/>
          <p:nvPr/>
        </p:nvSpPr>
        <p:spPr>
          <a:xfrm rot="0">
            <a:off x="1642342" y="1444374"/>
            <a:ext cx="7305528" cy="96266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5. MEMBERIKAN HAK AKSES USER KE DATABASE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708057" y="2805294"/>
            <a:ext cx="7435943" cy="2264754"/>
          </a:xfrm>
          <a:custGeom>
            <a:avLst/>
            <a:gdLst/>
            <a:ahLst/>
            <a:cxnLst/>
            <a:rect r="r" b="b" t="t" l="l"/>
            <a:pathLst>
              <a:path h="2264754" w="7435943">
                <a:moveTo>
                  <a:pt x="0" y="0"/>
                </a:moveTo>
                <a:lnTo>
                  <a:pt x="7435943" y="0"/>
                </a:lnTo>
                <a:lnTo>
                  <a:pt x="7435943" y="2264754"/>
                </a:lnTo>
                <a:lnTo>
                  <a:pt x="0" y="2264754"/>
                </a:lnTo>
                <a:lnTo>
                  <a:pt x="0" y="0"/>
                </a:lnTo>
                <a:close/>
              </a:path>
            </a:pathLst>
          </a:custGeom>
          <a:blipFill>
            <a:blip r:embed="rId2"/>
            <a:stretch>
              <a:fillRect l="0" t="0" r="0" b="0"/>
            </a:stretch>
          </a:blipFill>
        </p:spPr>
      </p:sp>
      <p:sp>
        <p:nvSpPr>
          <p:cNvPr name="Freeform 8" id="8"/>
          <p:cNvSpPr/>
          <p:nvPr/>
        </p:nvSpPr>
        <p:spPr>
          <a:xfrm flipH="false" flipV="false" rot="0">
            <a:off x="9837801" y="2407034"/>
            <a:ext cx="4408974" cy="788023"/>
          </a:xfrm>
          <a:custGeom>
            <a:avLst/>
            <a:gdLst/>
            <a:ahLst/>
            <a:cxnLst/>
            <a:rect r="r" b="b" t="t" l="l"/>
            <a:pathLst>
              <a:path h="788023" w="4408974">
                <a:moveTo>
                  <a:pt x="0" y="0"/>
                </a:moveTo>
                <a:lnTo>
                  <a:pt x="4408975" y="0"/>
                </a:lnTo>
                <a:lnTo>
                  <a:pt x="4408975" y="788023"/>
                </a:lnTo>
                <a:lnTo>
                  <a:pt x="0" y="788023"/>
                </a:lnTo>
                <a:lnTo>
                  <a:pt x="0" y="0"/>
                </a:lnTo>
                <a:close/>
              </a:path>
            </a:pathLst>
          </a:custGeom>
          <a:blipFill>
            <a:blip r:embed="rId3"/>
            <a:stretch>
              <a:fillRect l="0" t="-34384" r="0" b="-40458"/>
            </a:stretch>
          </a:blipFill>
        </p:spPr>
      </p:sp>
      <p:sp>
        <p:nvSpPr>
          <p:cNvPr name="Freeform 9" id="9"/>
          <p:cNvSpPr/>
          <p:nvPr/>
        </p:nvSpPr>
        <p:spPr>
          <a:xfrm flipH="false" flipV="false" rot="0">
            <a:off x="9837801" y="3331942"/>
            <a:ext cx="5798307" cy="605729"/>
          </a:xfrm>
          <a:custGeom>
            <a:avLst/>
            <a:gdLst/>
            <a:ahLst/>
            <a:cxnLst/>
            <a:rect r="r" b="b" t="t" l="l"/>
            <a:pathLst>
              <a:path h="605729" w="5798307">
                <a:moveTo>
                  <a:pt x="0" y="0"/>
                </a:moveTo>
                <a:lnTo>
                  <a:pt x="5798308" y="0"/>
                </a:lnTo>
                <a:lnTo>
                  <a:pt x="5798308" y="605729"/>
                </a:lnTo>
                <a:lnTo>
                  <a:pt x="0" y="605729"/>
                </a:lnTo>
                <a:lnTo>
                  <a:pt x="0" y="0"/>
                </a:lnTo>
                <a:close/>
              </a:path>
            </a:pathLst>
          </a:custGeom>
          <a:blipFill>
            <a:blip r:embed="rId4"/>
            <a:stretch>
              <a:fillRect l="0" t="-63316" r="-77920" b="-204665"/>
            </a:stretch>
          </a:blipFill>
        </p:spPr>
      </p:sp>
      <p:sp>
        <p:nvSpPr>
          <p:cNvPr name="Freeform 10" id="10"/>
          <p:cNvSpPr/>
          <p:nvPr/>
        </p:nvSpPr>
        <p:spPr>
          <a:xfrm flipH="false" flipV="false" rot="0">
            <a:off x="9820275" y="4071021"/>
            <a:ext cx="8110000" cy="508425"/>
          </a:xfrm>
          <a:custGeom>
            <a:avLst/>
            <a:gdLst/>
            <a:ahLst/>
            <a:cxnLst/>
            <a:rect r="r" b="b" t="t" l="l"/>
            <a:pathLst>
              <a:path h="508425" w="8110000">
                <a:moveTo>
                  <a:pt x="0" y="0"/>
                </a:moveTo>
                <a:lnTo>
                  <a:pt x="8110000" y="0"/>
                </a:lnTo>
                <a:lnTo>
                  <a:pt x="8110000" y="508424"/>
                </a:lnTo>
                <a:lnTo>
                  <a:pt x="0" y="508424"/>
                </a:lnTo>
                <a:lnTo>
                  <a:pt x="0" y="0"/>
                </a:lnTo>
                <a:close/>
              </a:path>
            </a:pathLst>
          </a:custGeom>
          <a:blipFill>
            <a:blip r:embed="rId5"/>
            <a:stretch>
              <a:fillRect l="0" t="0" r="0" b="-60494"/>
            </a:stretch>
          </a:blipFill>
        </p:spPr>
      </p:sp>
      <p:sp>
        <p:nvSpPr>
          <p:cNvPr name="Freeform 11" id="11"/>
          <p:cNvSpPr/>
          <p:nvPr/>
        </p:nvSpPr>
        <p:spPr>
          <a:xfrm flipH="false" flipV="false" rot="0">
            <a:off x="9835100" y="4788843"/>
            <a:ext cx="8095175" cy="900417"/>
          </a:xfrm>
          <a:custGeom>
            <a:avLst/>
            <a:gdLst/>
            <a:ahLst/>
            <a:cxnLst/>
            <a:rect r="r" b="b" t="t" l="l"/>
            <a:pathLst>
              <a:path h="900417" w="8095175">
                <a:moveTo>
                  <a:pt x="0" y="0"/>
                </a:moveTo>
                <a:lnTo>
                  <a:pt x="8095175" y="0"/>
                </a:lnTo>
                <a:lnTo>
                  <a:pt x="8095175" y="900417"/>
                </a:lnTo>
                <a:lnTo>
                  <a:pt x="0" y="900417"/>
                </a:lnTo>
                <a:lnTo>
                  <a:pt x="0" y="0"/>
                </a:lnTo>
                <a:close/>
              </a:path>
            </a:pathLst>
          </a:custGeom>
          <a:blipFill>
            <a:blip r:embed="rId6"/>
            <a:stretch>
              <a:fillRect l="0" t="0" r="0" b="0"/>
            </a:stretch>
          </a:blipFill>
        </p:spPr>
      </p:sp>
      <p:sp>
        <p:nvSpPr>
          <p:cNvPr name="TextBox 12" id="12"/>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CONTROL LANGUAGE</a:t>
            </a:r>
          </a:p>
        </p:txBody>
      </p:sp>
      <p:sp>
        <p:nvSpPr>
          <p:cNvPr name="TextBox 13" id="13"/>
          <p:cNvSpPr txBox="true"/>
          <p:nvPr/>
        </p:nvSpPr>
        <p:spPr>
          <a:xfrm rot="0">
            <a:off x="9837801"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7. MENAMPILKAN HAK AKSES</a:t>
            </a:r>
          </a:p>
        </p:txBody>
      </p:sp>
      <p:sp>
        <p:nvSpPr>
          <p:cNvPr name="TextBox 14" id="14"/>
          <p:cNvSpPr txBox="true"/>
          <p:nvPr/>
        </p:nvSpPr>
        <p:spPr>
          <a:xfrm rot="0">
            <a:off x="1646449" y="1444374"/>
            <a:ext cx="7305528" cy="96266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6. MENAMPILKAN USER YANG SEDANG LOGIN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91108" y="2204739"/>
            <a:ext cx="6970950" cy="2252153"/>
          </a:xfrm>
          <a:custGeom>
            <a:avLst/>
            <a:gdLst/>
            <a:ahLst/>
            <a:cxnLst/>
            <a:rect r="r" b="b" t="t" l="l"/>
            <a:pathLst>
              <a:path h="2252153" w="6970950">
                <a:moveTo>
                  <a:pt x="0" y="0"/>
                </a:moveTo>
                <a:lnTo>
                  <a:pt x="6970950" y="0"/>
                </a:lnTo>
                <a:lnTo>
                  <a:pt x="6970950" y="2252153"/>
                </a:lnTo>
                <a:lnTo>
                  <a:pt x="0" y="2252153"/>
                </a:lnTo>
                <a:lnTo>
                  <a:pt x="0" y="0"/>
                </a:lnTo>
                <a:close/>
              </a:path>
            </a:pathLst>
          </a:custGeom>
          <a:blipFill>
            <a:blip r:embed="rId2"/>
            <a:stretch>
              <a:fillRect l="0" t="0" r="0" b="0"/>
            </a:stretch>
          </a:blipFill>
        </p:spPr>
      </p:sp>
      <p:sp>
        <p:nvSpPr>
          <p:cNvPr name="Freeform 8" id="8"/>
          <p:cNvSpPr/>
          <p:nvPr/>
        </p:nvSpPr>
        <p:spPr>
          <a:xfrm flipH="false" flipV="false" rot="0">
            <a:off x="1691108" y="4847417"/>
            <a:ext cx="8110555" cy="806635"/>
          </a:xfrm>
          <a:custGeom>
            <a:avLst/>
            <a:gdLst/>
            <a:ahLst/>
            <a:cxnLst/>
            <a:rect r="r" b="b" t="t" l="l"/>
            <a:pathLst>
              <a:path h="806635" w="8110555">
                <a:moveTo>
                  <a:pt x="0" y="0"/>
                </a:moveTo>
                <a:lnTo>
                  <a:pt x="8110555" y="0"/>
                </a:lnTo>
                <a:lnTo>
                  <a:pt x="8110555" y="806634"/>
                </a:lnTo>
                <a:lnTo>
                  <a:pt x="0" y="806634"/>
                </a:lnTo>
                <a:lnTo>
                  <a:pt x="0" y="0"/>
                </a:lnTo>
                <a:close/>
              </a:path>
            </a:pathLst>
          </a:custGeom>
          <a:blipFill>
            <a:blip r:embed="rId3"/>
            <a:stretch>
              <a:fillRect l="0" t="0" r="0" b="-99"/>
            </a:stretch>
          </a:blipFill>
        </p:spPr>
      </p:sp>
      <p:sp>
        <p:nvSpPr>
          <p:cNvPr name="Freeform 9" id="9"/>
          <p:cNvSpPr/>
          <p:nvPr/>
        </p:nvSpPr>
        <p:spPr>
          <a:xfrm flipH="false" flipV="false" rot="0">
            <a:off x="1691108" y="6044576"/>
            <a:ext cx="6570338" cy="835026"/>
          </a:xfrm>
          <a:custGeom>
            <a:avLst/>
            <a:gdLst/>
            <a:ahLst/>
            <a:cxnLst/>
            <a:rect r="r" b="b" t="t" l="l"/>
            <a:pathLst>
              <a:path h="835026" w="6570338">
                <a:moveTo>
                  <a:pt x="0" y="0"/>
                </a:moveTo>
                <a:lnTo>
                  <a:pt x="6570338" y="0"/>
                </a:lnTo>
                <a:lnTo>
                  <a:pt x="6570338" y="835027"/>
                </a:lnTo>
                <a:lnTo>
                  <a:pt x="0" y="835027"/>
                </a:lnTo>
                <a:lnTo>
                  <a:pt x="0" y="0"/>
                </a:lnTo>
                <a:close/>
              </a:path>
            </a:pathLst>
          </a:custGeom>
          <a:blipFill>
            <a:blip r:embed="rId4"/>
            <a:stretch>
              <a:fillRect l="0" t="0" r="0" b="0"/>
            </a:stretch>
          </a:blipFill>
        </p:spPr>
      </p:sp>
      <p:sp>
        <p:nvSpPr>
          <p:cNvPr name="Freeform 10" id="10"/>
          <p:cNvSpPr/>
          <p:nvPr/>
        </p:nvSpPr>
        <p:spPr>
          <a:xfrm flipH="false" flipV="false" rot="0">
            <a:off x="1646449" y="7269989"/>
            <a:ext cx="11470873" cy="1408065"/>
          </a:xfrm>
          <a:custGeom>
            <a:avLst/>
            <a:gdLst/>
            <a:ahLst/>
            <a:cxnLst/>
            <a:rect r="r" b="b" t="t" l="l"/>
            <a:pathLst>
              <a:path h="1408065" w="11470873">
                <a:moveTo>
                  <a:pt x="0" y="0"/>
                </a:moveTo>
                <a:lnTo>
                  <a:pt x="11470872" y="0"/>
                </a:lnTo>
                <a:lnTo>
                  <a:pt x="11470872" y="1408065"/>
                </a:lnTo>
                <a:lnTo>
                  <a:pt x="0" y="1408065"/>
                </a:lnTo>
                <a:lnTo>
                  <a:pt x="0" y="0"/>
                </a:lnTo>
                <a:close/>
              </a:path>
            </a:pathLst>
          </a:custGeom>
          <a:blipFill>
            <a:blip r:embed="rId5"/>
            <a:stretch>
              <a:fillRect l="0" t="0" r="0" b="0"/>
            </a:stretch>
          </a:blipFill>
        </p:spPr>
      </p:sp>
      <p:sp>
        <p:nvSpPr>
          <p:cNvPr name="TextBox 11" id="11"/>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CONTROL LANGUAGE</a:t>
            </a:r>
          </a:p>
        </p:txBody>
      </p:sp>
      <p:sp>
        <p:nvSpPr>
          <p:cNvPr name="TextBox 12" id="12"/>
          <p:cNvSpPr txBox="true"/>
          <p:nvPr/>
        </p:nvSpPr>
        <p:spPr>
          <a:xfrm rot="0">
            <a:off x="1643645"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8. MENGHAPUS HAK AKSES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2345942" y="2642965"/>
            <a:ext cx="11482111" cy="524069"/>
          </a:xfrm>
          <a:custGeom>
            <a:avLst/>
            <a:gdLst/>
            <a:ahLst/>
            <a:cxnLst/>
            <a:rect r="r" b="b" t="t" l="l"/>
            <a:pathLst>
              <a:path h="524069" w="11482111">
                <a:moveTo>
                  <a:pt x="0" y="0"/>
                </a:moveTo>
                <a:lnTo>
                  <a:pt x="11482111" y="0"/>
                </a:lnTo>
                <a:lnTo>
                  <a:pt x="11482111" y="524070"/>
                </a:lnTo>
                <a:lnTo>
                  <a:pt x="0" y="524070"/>
                </a:lnTo>
                <a:lnTo>
                  <a:pt x="0" y="0"/>
                </a:lnTo>
                <a:close/>
              </a:path>
            </a:pathLst>
          </a:custGeom>
          <a:blipFill>
            <a:blip r:embed="rId2"/>
            <a:stretch>
              <a:fillRect l="0" t="-26522" r="0" b="-92827"/>
            </a:stretch>
          </a:blipFill>
        </p:spPr>
      </p:sp>
      <p:sp>
        <p:nvSpPr>
          <p:cNvPr name="Freeform 8" id="8"/>
          <p:cNvSpPr/>
          <p:nvPr/>
        </p:nvSpPr>
        <p:spPr>
          <a:xfrm flipH="false" flipV="false" rot="0">
            <a:off x="2345942" y="3361874"/>
            <a:ext cx="11506949" cy="1656027"/>
          </a:xfrm>
          <a:custGeom>
            <a:avLst/>
            <a:gdLst/>
            <a:ahLst/>
            <a:cxnLst/>
            <a:rect r="r" b="b" t="t" l="l"/>
            <a:pathLst>
              <a:path h="1656027" w="11506949">
                <a:moveTo>
                  <a:pt x="0" y="0"/>
                </a:moveTo>
                <a:lnTo>
                  <a:pt x="11506949" y="0"/>
                </a:lnTo>
                <a:lnTo>
                  <a:pt x="11506949" y="1656026"/>
                </a:lnTo>
                <a:lnTo>
                  <a:pt x="0" y="1656026"/>
                </a:lnTo>
                <a:lnTo>
                  <a:pt x="0" y="0"/>
                </a:lnTo>
                <a:close/>
              </a:path>
            </a:pathLst>
          </a:custGeom>
          <a:blipFill>
            <a:blip r:embed="rId3"/>
            <a:stretch>
              <a:fillRect l="0" t="0" r="0" b="0"/>
            </a:stretch>
          </a:blipFill>
        </p:spPr>
      </p:sp>
      <p:sp>
        <p:nvSpPr>
          <p:cNvPr name="Freeform 9" id="9"/>
          <p:cNvSpPr/>
          <p:nvPr/>
        </p:nvSpPr>
        <p:spPr>
          <a:xfrm flipH="false" flipV="false" rot="0">
            <a:off x="2345942" y="5158109"/>
            <a:ext cx="11424878" cy="632839"/>
          </a:xfrm>
          <a:custGeom>
            <a:avLst/>
            <a:gdLst/>
            <a:ahLst/>
            <a:cxnLst/>
            <a:rect r="r" b="b" t="t" l="l"/>
            <a:pathLst>
              <a:path h="632839" w="11424878">
                <a:moveTo>
                  <a:pt x="0" y="0"/>
                </a:moveTo>
                <a:lnTo>
                  <a:pt x="11424879" y="0"/>
                </a:lnTo>
                <a:lnTo>
                  <a:pt x="11424879" y="632839"/>
                </a:lnTo>
                <a:lnTo>
                  <a:pt x="0" y="632839"/>
                </a:lnTo>
                <a:lnTo>
                  <a:pt x="0" y="0"/>
                </a:lnTo>
                <a:close/>
              </a:path>
            </a:pathLst>
          </a:custGeom>
          <a:blipFill>
            <a:blip r:embed="rId4"/>
            <a:stretch>
              <a:fillRect l="0" t="-80533" r="0" b="0"/>
            </a:stretch>
          </a:blipFill>
        </p:spPr>
      </p:sp>
      <p:sp>
        <p:nvSpPr>
          <p:cNvPr name="Freeform 10" id="10"/>
          <p:cNvSpPr/>
          <p:nvPr/>
        </p:nvSpPr>
        <p:spPr>
          <a:xfrm flipH="false" flipV="false" rot="0">
            <a:off x="2370781" y="5933823"/>
            <a:ext cx="11400040" cy="1859752"/>
          </a:xfrm>
          <a:custGeom>
            <a:avLst/>
            <a:gdLst/>
            <a:ahLst/>
            <a:cxnLst/>
            <a:rect r="r" b="b" t="t" l="l"/>
            <a:pathLst>
              <a:path h="1859752" w="11400040">
                <a:moveTo>
                  <a:pt x="0" y="0"/>
                </a:moveTo>
                <a:lnTo>
                  <a:pt x="11400040" y="0"/>
                </a:lnTo>
                <a:lnTo>
                  <a:pt x="11400040" y="1859752"/>
                </a:lnTo>
                <a:lnTo>
                  <a:pt x="0" y="1859752"/>
                </a:lnTo>
                <a:lnTo>
                  <a:pt x="0" y="0"/>
                </a:lnTo>
                <a:close/>
              </a:path>
            </a:pathLst>
          </a:custGeom>
          <a:blipFill>
            <a:blip r:embed="rId5"/>
            <a:stretch>
              <a:fillRect l="0" t="0" r="0" b="0"/>
            </a:stretch>
          </a:blipFill>
        </p:spPr>
      </p:sp>
      <p:sp>
        <p:nvSpPr>
          <p:cNvPr name="Freeform 11" id="11"/>
          <p:cNvSpPr/>
          <p:nvPr/>
        </p:nvSpPr>
        <p:spPr>
          <a:xfrm flipH="false" flipV="false" rot="0">
            <a:off x="2370781" y="7936450"/>
            <a:ext cx="5032310" cy="577936"/>
          </a:xfrm>
          <a:custGeom>
            <a:avLst/>
            <a:gdLst/>
            <a:ahLst/>
            <a:cxnLst/>
            <a:rect r="r" b="b" t="t" l="l"/>
            <a:pathLst>
              <a:path h="577936" w="5032310">
                <a:moveTo>
                  <a:pt x="0" y="0"/>
                </a:moveTo>
                <a:lnTo>
                  <a:pt x="5032310" y="0"/>
                </a:lnTo>
                <a:lnTo>
                  <a:pt x="5032310" y="577936"/>
                </a:lnTo>
                <a:lnTo>
                  <a:pt x="0" y="577936"/>
                </a:lnTo>
                <a:lnTo>
                  <a:pt x="0" y="0"/>
                </a:lnTo>
                <a:close/>
              </a:path>
            </a:pathLst>
          </a:custGeom>
          <a:blipFill>
            <a:blip r:embed="rId6"/>
            <a:stretch>
              <a:fillRect l="0" t="0" r="0" b="-110703"/>
            </a:stretch>
          </a:blipFill>
        </p:spPr>
      </p:sp>
      <p:sp>
        <p:nvSpPr>
          <p:cNvPr name="Freeform 12" id="12"/>
          <p:cNvSpPr/>
          <p:nvPr/>
        </p:nvSpPr>
        <p:spPr>
          <a:xfrm flipH="false" flipV="false" rot="0">
            <a:off x="2422296" y="8657261"/>
            <a:ext cx="5032310" cy="595327"/>
          </a:xfrm>
          <a:custGeom>
            <a:avLst/>
            <a:gdLst/>
            <a:ahLst/>
            <a:cxnLst/>
            <a:rect r="r" b="b" t="t" l="l"/>
            <a:pathLst>
              <a:path h="595327" w="5032310">
                <a:moveTo>
                  <a:pt x="0" y="0"/>
                </a:moveTo>
                <a:lnTo>
                  <a:pt x="5032310" y="0"/>
                </a:lnTo>
                <a:lnTo>
                  <a:pt x="5032310" y="595327"/>
                </a:lnTo>
                <a:lnTo>
                  <a:pt x="0" y="595327"/>
                </a:lnTo>
                <a:lnTo>
                  <a:pt x="0" y="0"/>
                </a:lnTo>
                <a:close/>
              </a:path>
            </a:pathLst>
          </a:custGeom>
          <a:blipFill>
            <a:blip r:embed="rId6"/>
            <a:stretch>
              <a:fillRect l="0" t="-104548" r="0" b="0"/>
            </a:stretch>
          </a:blipFill>
        </p:spPr>
      </p:sp>
      <p:sp>
        <p:nvSpPr>
          <p:cNvPr name="TextBox 13" id="13"/>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CONTROL LANGUAGE</a:t>
            </a:r>
          </a:p>
        </p:txBody>
      </p:sp>
      <p:sp>
        <p:nvSpPr>
          <p:cNvPr name="TextBox 14" id="14"/>
          <p:cNvSpPr txBox="true"/>
          <p:nvPr/>
        </p:nvSpPr>
        <p:spPr>
          <a:xfrm rot="0">
            <a:off x="1646449" y="1628518"/>
            <a:ext cx="7663669" cy="96266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9. MEMBERIKAN HAK AKSES DENGAN TABEL</a:t>
            </a:r>
          </a:p>
        </p:txBody>
      </p:sp>
      <p:sp>
        <p:nvSpPr>
          <p:cNvPr name="TextBox 15" id="15"/>
          <p:cNvSpPr txBox="true"/>
          <p:nvPr/>
        </p:nvSpPr>
        <p:spPr>
          <a:xfrm rot="0">
            <a:off x="1861579" y="2557240"/>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a. </a:t>
            </a:r>
          </a:p>
        </p:txBody>
      </p:sp>
      <p:sp>
        <p:nvSpPr>
          <p:cNvPr name="TextBox 16" id="16"/>
          <p:cNvSpPr txBox="true"/>
          <p:nvPr/>
        </p:nvSpPr>
        <p:spPr>
          <a:xfrm rot="0">
            <a:off x="1861579" y="3276149"/>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b.</a:t>
            </a:r>
          </a:p>
        </p:txBody>
      </p:sp>
      <p:sp>
        <p:nvSpPr>
          <p:cNvPr name="TextBox 17" id="17"/>
          <p:cNvSpPr txBox="true"/>
          <p:nvPr/>
        </p:nvSpPr>
        <p:spPr>
          <a:xfrm rot="0">
            <a:off x="1861579" y="5057775"/>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c.</a:t>
            </a:r>
          </a:p>
        </p:txBody>
      </p:sp>
      <p:sp>
        <p:nvSpPr>
          <p:cNvPr name="TextBox 18" id="18"/>
          <p:cNvSpPr txBox="true"/>
          <p:nvPr/>
        </p:nvSpPr>
        <p:spPr>
          <a:xfrm rot="0">
            <a:off x="1861579" y="5848098"/>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d.</a:t>
            </a:r>
          </a:p>
        </p:txBody>
      </p:sp>
      <p:sp>
        <p:nvSpPr>
          <p:cNvPr name="TextBox 19" id="19"/>
          <p:cNvSpPr txBox="true"/>
          <p:nvPr/>
        </p:nvSpPr>
        <p:spPr>
          <a:xfrm rot="0">
            <a:off x="1861579" y="7850725"/>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e.</a:t>
            </a:r>
          </a:p>
        </p:txBody>
      </p:sp>
      <p:sp>
        <p:nvSpPr>
          <p:cNvPr name="TextBox 20" id="20"/>
          <p:cNvSpPr txBox="true"/>
          <p:nvPr/>
        </p:nvSpPr>
        <p:spPr>
          <a:xfrm rot="0">
            <a:off x="1861579" y="8571536"/>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f.</a:t>
            </a:r>
          </a:p>
        </p:txBody>
      </p:sp>
      <p:grpSp>
        <p:nvGrpSpPr>
          <p:cNvPr name="Group 21" id="21"/>
          <p:cNvGrpSpPr/>
          <p:nvPr/>
        </p:nvGrpSpPr>
        <p:grpSpPr>
          <a:xfrm rot="0">
            <a:off x="13957666" y="2591178"/>
            <a:ext cx="4099628" cy="3353673"/>
            <a:chOff x="0" y="0"/>
            <a:chExt cx="5466170" cy="4471564"/>
          </a:xfrm>
        </p:grpSpPr>
        <p:sp>
          <p:nvSpPr>
            <p:cNvPr name="TextBox 22" id="22"/>
            <p:cNvSpPr txBox="true"/>
            <p:nvPr/>
          </p:nvSpPr>
          <p:spPr>
            <a:xfrm rot="0">
              <a:off x="0" y="1978044"/>
              <a:ext cx="578547" cy="72728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h. </a:t>
              </a:r>
            </a:p>
          </p:txBody>
        </p:sp>
        <p:sp>
          <p:nvSpPr>
            <p:cNvPr name="Freeform 23" id="23"/>
            <p:cNvSpPr/>
            <p:nvPr/>
          </p:nvSpPr>
          <p:spPr>
            <a:xfrm flipH="false" flipV="false" rot="0">
              <a:off x="578547" y="0"/>
              <a:ext cx="3556709" cy="1761453"/>
            </a:xfrm>
            <a:custGeom>
              <a:avLst/>
              <a:gdLst/>
              <a:ahLst/>
              <a:cxnLst/>
              <a:rect r="r" b="b" t="t" l="l"/>
              <a:pathLst>
                <a:path h="1761453" w="3556709">
                  <a:moveTo>
                    <a:pt x="0" y="0"/>
                  </a:moveTo>
                  <a:lnTo>
                    <a:pt x="3556709" y="0"/>
                  </a:lnTo>
                  <a:lnTo>
                    <a:pt x="3556709" y="1761453"/>
                  </a:lnTo>
                  <a:lnTo>
                    <a:pt x="0" y="1761453"/>
                  </a:lnTo>
                  <a:lnTo>
                    <a:pt x="0" y="0"/>
                  </a:lnTo>
                  <a:close/>
                </a:path>
              </a:pathLst>
            </a:custGeom>
            <a:blipFill>
              <a:blip r:embed="rId7"/>
              <a:stretch>
                <a:fillRect l="0" t="0" r="-376033" b="-139245"/>
              </a:stretch>
            </a:blipFill>
          </p:spPr>
        </p:sp>
        <p:sp>
          <p:nvSpPr>
            <p:cNvPr name="Freeform 24" id="24"/>
            <p:cNvSpPr/>
            <p:nvPr/>
          </p:nvSpPr>
          <p:spPr>
            <a:xfrm flipH="false" flipV="false" rot="0">
              <a:off x="578547" y="2063769"/>
              <a:ext cx="4887623" cy="883478"/>
            </a:xfrm>
            <a:custGeom>
              <a:avLst/>
              <a:gdLst/>
              <a:ahLst/>
              <a:cxnLst/>
              <a:rect r="r" b="b" t="t" l="l"/>
              <a:pathLst>
                <a:path h="883478" w="4887623">
                  <a:moveTo>
                    <a:pt x="0" y="0"/>
                  </a:moveTo>
                  <a:lnTo>
                    <a:pt x="4887623" y="0"/>
                  </a:lnTo>
                  <a:lnTo>
                    <a:pt x="4887623" y="883477"/>
                  </a:lnTo>
                  <a:lnTo>
                    <a:pt x="0" y="883477"/>
                  </a:lnTo>
                  <a:lnTo>
                    <a:pt x="0" y="0"/>
                  </a:lnTo>
                  <a:close/>
                </a:path>
              </a:pathLst>
            </a:custGeom>
            <a:blipFill>
              <a:blip r:embed="rId7"/>
              <a:stretch>
                <a:fillRect l="0" t="-399623" r="-493393" b="-317472"/>
              </a:stretch>
            </a:blipFill>
          </p:spPr>
        </p:sp>
        <p:sp>
          <p:nvSpPr>
            <p:cNvPr name="Freeform 25" id="25"/>
            <p:cNvSpPr/>
            <p:nvPr/>
          </p:nvSpPr>
          <p:spPr>
            <a:xfrm flipH="false" flipV="false" rot="0">
              <a:off x="578547" y="3252046"/>
              <a:ext cx="2886091" cy="1219518"/>
            </a:xfrm>
            <a:custGeom>
              <a:avLst/>
              <a:gdLst/>
              <a:ahLst/>
              <a:cxnLst/>
              <a:rect r="r" b="b" t="t" l="l"/>
              <a:pathLst>
                <a:path h="1219518" w="2886091">
                  <a:moveTo>
                    <a:pt x="0" y="0"/>
                  </a:moveTo>
                  <a:lnTo>
                    <a:pt x="2886091" y="0"/>
                  </a:lnTo>
                  <a:lnTo>
                    <a:pt x="2886091" y="1219518"/>
                  </a:lnTo>
                  <a:lnTo>
                    <a:pt x="0" y="1219518"/>
                  </a:lnTo>
                  <a:lnTo>
                    <a:pt x="0" y="0"/>
                  </a:lnTo>
                  <a:close/>
                </a:path>
              </a:pathLst>
            </a:custGeom>
            <a:blipFill>
              <a:blip r:embed="rId7"/>
              <a:stretch>
                <a:fillRect l="0" t="-193680" r="-445250" b="-27497"/>
              </a:stretch>
            </a:blipFill>
          </p:spPr>
        </p:sp>
        <p:sp>
          <p:nvSpPr>
            <p:cNvPr name="TextBox 26" id="26"/>
            <p:cNvSpPr txBox="true"/>
            <p:nvPr/>
          </p:nvSpPr>
          <p:spPr>
            <a:xfrm rot="0">
              <a:off x="0" y="117475"/>
              <a:ext cx="544422" cy="72728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g.</a:t>
              </a:r>
            </a:p>
          </p:txBody>
        </p:sp>
        <p:sp>
          <p:nvSpPr>
            <p:cNvPr name="TextBox 27" id="27"/>
            <p:cNvSpPr txBox="true"/>
            <p:nvPr/>
          </p:nvSpPr>
          <p:spPr>
            <a:xfrm rot="0">
              <a:off x="0" y="3166321"/>
              <a:ext cx="544422" cy="72728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i.</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2965230" y="2294515"/>
            <a:ext cx="3745034" cy="617610"/>
          </a:xfrm>
          <a:custGeom>
            <a:avLst/>
            <a:gdLst/>
            <a:ahLst/>
            <a:cxnLst/>
            <a:rect r="r" b="b" t="t" l="l"/>
            <a:pathLst>
              <a:path h="617610" w="3745034">
                <a:moveTo>
                  <a:pt x="0" y="0"/>
                </a:moveTo>
                <a:lnTo>
                  <a:pt x="3745035" y="0"/>
                </a:lnTo>
                <a:lnTo>
                  <a:pt x="3745035" y="617609"/>
                </a:lnTo>
                <a:lnTo>
                  <a:pt x="0" y="617609"/>
                </a:lnTo>
                <a:lnTo>
                  <a:pt x="0" y="0"/>
                </a:lnTo>
                <a:close/>
              </a:path>
            </a:pathLst>
          </a:custGeom>
          <a:blipFill>
            <a:blip r:embed="rId2"/>
            <a:stretch>
              <a:fillRect l="0" t="-88006" r="-603001" b="-2208663"/>
            </a:stretch>
          </a:blipFill>
        </p:spPr>
      </p:sp>
      <p:sp>
        <p:nvSpPr>
          <p:cNvPr name="Freeform 8" id="8"/>
          <p:cNvSpPr/>
          <p:nvPr/>
        </p:nvSpPr>
        <p:spPr>
          <a:xfrm flipH="false" flipV="false" rot="0">
            <a:off x="2965230" y="3247015"/>
            <a:ext cx="4693981" cy="532769"/>
          </a:xfrm>
          <a:custGeom>
            <a:avLst/>
            <a:gdLst/>
            <a:ahLst/>
            <a:cxnLst/>
            <a:rect r="r" b="b" t="t" l="l"/>
            <a:pathLst>
              <a:path h="532769" w="4693981">
                <a:moveTo>
                  <a:pt x="0" y="0"/>
                </a:moveTo>
                <a:lnTo>
                  <a:pt x="4693981" y="0"/>
                </a:lnTo>
                <a:lnTo>
                  <a:pt x="4693981" y="532768"/>
                </a:lnTo>
                <a:lnTo>
                  <a:pt x="0" y="532768"/>
                </a:lnTo>
                <a:lnTo>
                  <a:pt x="0" y="0"/>
                </a:lnTo>
                <a:close/>
              </a:path>
            </a:pathLst>
          </a:custGeom>
          <a:blipFill>
            <a:blip r:embed="rId2"/>
            <a:stretch>
              <a:fillRect l="0" t="-223345" r="-375435" b="-2031730"/>
            </a:stretch>
          </a:blipFill>
        </p:spPr>
      </p:sp>
      <p:sp>
        <p:nvSpPr>
          <p:cNvPr name="Freeform 9" id="9"/>
          <p:cNvSpPr/>
          <p:nvPr/>
        </p:nvSpPr>
        <p:spPr>
          <a:xfrm flipH="false" flipV="false" rot="0">
            <a:off x="2965230" y="4188541"/>
            <a:ext cx="6480112" cy="954959"/>
          </a:xfrm>
          <a:custGeom>
            <a:avLst/>
            <a:gdLst/>
            <a:ahLst/>
            <a:cxnLst/>
            <a:rect r="r" b="b" t="t" l="l"/>
            <a:pathLst>
              <a:path h="954959" w="6480112">
                <a:moveTo>
                  <a:pt x="0" y="0"/>
                </a:moveTo>
                <a:lnTo>
                  <a:pt x="6480112" y="0"/>
                </a:lnTo>
                <a:lnTo>
                  <a:pt x="6480112" y="954959"/>
                </a:lnTo>
                <a:lnTo>
                  <a:pt x="0" y="954959"/>
                </a:lnTo>
                <a:lnTo>
                  <a:pt x="0" y="0"/>
                </a:lnTo>
                <a:close/>
              </a:path>
            </a:pathLst>
          </a:custGeom>
          <a:blipFill>
            <a:blip r:embed="rId2"/>
            <a:stretch>
              <a:fillRect l="0" t="-329352" r="-201594" b="-721266"/>
            </a:stretch>
          </a:blipFill>
        </p:spPr>
      </p:sp>
      <p:sp>
        <p:nvSpPr>
          <p:cNvPr name="Freeform 10" id="10"/>
          <p:cNvSpPr/>
          <p:nvPr/>
        </p:nvSpPr>
        <p:spPr>
          <a:xfrm flipH="false" flipV="false" rot="0">
            <a:off x="2948441" y="5340724"/>
            <a:ext cx="5528880" cy="964418"/>
          </a:xfrm>
          <a:custGeom>
            <a:avLst/>
            <a:gdLst/>
            <a:ahLst/>
            <a:cxnLst/>
            <a:rect r="r" b="b" t="t" l="l"/>
            <a:pathLst>
              <a:path h="964418" w="5528880">
                <a:moveTo>
                  <a:pt x="0" y="0"/>
                </a:moveTo>
                <a:lnTo>
                  <a:pt x="5528881" y="0"/>
                </a:lnTo>
                <a:lnTo>
                  <a:pt x="5528881" y="964418"/>
                </a:lnTo>
                <a:lnTo>
                  <a:pt x="0" y="964418"/>
                </a:lnTo>
                <a:lnTo>
                  <a:pt x="0" y="0"/>
                </a:lnTo>
                <a:close/>
              </a:path>
            </a:pathLst>
          </a:custGeom>
          <a:blipFill>
            <a:blip r:embed="rId2"/>
            <a:stretch>
              <a:fillRect l="0" t="-869651" r="-602795" b="-1295574"/>
            </a:stretch>
          </a:blipFill>
        </p:spPr>
      </p:sp>
      <p:sp>
        <p:nvSpPr>
          <p:cNvPr name="Freeform 11" id="11"/>
          <p:cNvSpPr/>
          <p:nvPr/>
        </p:nvSpPr>
        <p:spPr>
          <a:xfrm flipH="false" flipV="false" rot="0">
            <a:off x="2948441" y="6638517"/>
            <a:ext cx="5495303" cy="612258"/>
          </a:xfrm>
          <a:custGeom>
            <a:avLst/>
            <a:gdLst/>
            <a:ahLst/>
            <a:cxnLst/>
            <a:rect r="r" b="b" t="t" l="l"/>
            <a:pathLst>
              <a:path h="612258" w="5495303">
                <a:moveTo>
                  <a:pt x="0" y="0"/>
                </a:moveTo>
                <a:lnTo>
                  <a:pt x="5495303" y="0"/>
                </a:lnTo>
                <a:lnTo>
                  <a:pt x="5495303" y="612258"/>
                </a:lnTo>
                <a:lnTo>
                  <a:pt x="0" y="612258"/>
                </a:lnTo>
                <a:lnTo>
                  <a:pt x="0" y="0"/>
                </a:lnTo>
                <a:close/>
              </a:path>
            </a:pathLst>
          </a:custGeom>
          <a:blipFill>
            <a:blip r:embed="rId2"/>
            <a:stretch>
              <a:fillRect l="0" t="-885098" r="-296318" b="-1014818"/>
            </a:stretch>
          </a:blipFill>
        </p:spPr>
      </p:sp>
      <p:sp>
        <p:nvSpPr>
          <p:cNvPr name="Freeform 12" id="12"/>
          <p:cNvSpPr/>
          <p:nvPr/>
        </p:nvSpPr>
        <p:spPr>
          <a:xfrm flipH="false" flipV="false" rot="0">
            <a:off x="2948441" y="7609394"/>
            <a:ext cx="5702074" cy="741443"/>
          </a:xfrm>
          <a:custGeom>
            <a:avLst/>
            <a:gdLst/>
            <a:ahLst/>
            <a:cxnLst/>
            <a:rect r="r" b="b" t="t" l="l"/>
            <a:pathLst>
              <a:path h="741443" w="5702074">
                <a:moveTo>
                  <a:pt x="0" y="0"/>
                </a:moveTo>
                <a:lnTo>
                  <a:pt x="5702075" y="0"/>
                </a:lnTo>
                <a:lnTo>
                  <a:pt x="5702075" y="741443"/>
                </a:lnTo>
                <a:lnTo>
                  <a:pt x="0" y="741443"/>
                </a:lnTo>
                <a:lnTo>
                  <a:pt x="0" y="0"/>
                </a:lnTo>
                <a:close/>
              </a:path>
            </a:pathLst>
          </a:custGeom>
          <a:blipFill>
            <a:blip r:embed="rId2"/>
            <a:stretch>
              <a:fillRect l="0" t="-1632187" r="-474451" b="-751628"/>
            </a:stretch>
          </a:blipFill>
        </p:spPr>
      </p:sp>
      <p:sp>
        <p:nvSpPr>
          <p:cNvPr name="TextBox 13" id="13"/>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CONTROL LANGUAGE</a:t>
            </a:r>
          </a:p>
        </p:txBody>
      </p:sp>
      <p:sp>
        <p:nvSpPr>
          <p:cNvPr name="TextBox 14" id="14"/>
          <p:cNvSpPr txBox="true"/>
          <p:nvPr/>
        </p:nvSpPr>
        <p:spPr>
          <a:xfrm rot="0">
            <a:off x="1646449" y="1628518"/>
            <a:ext cx="15612851"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10. MEMBERIKAN HAK AKSES PADA SELECT, INSERT, DELETE, UPDATE PADA TABEL</a:t>
            </a:r>
          </a:p>
        </p:txBody>
      </p:sp>
      <p:sp>
        <p:nvSpPr>
          <p:cNvPr name="TextBox 15" id="15"/>
          <p:cNvSpPr txBox="true"/>
          <p:nvPr/>
        </p:nvSpPr>
        <p:spPr>
          <a:xfrm rot="0">
            <a:off x="2269896" y="2208790"/>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a. </a:t>
            </a:r>
          </a:p>
        </p:txBody>
      </p:sp>
      <p:sp>
        <p:nvSpPr>
          <p:cNvPr name="TextBox 16" id="16"/>
          <p:cNvSpPr txBox="true"/>
          <p:nvPr/>
        </p:nvSpPr>
        <p:spPr>
          <a:xfrm rot="0">
            <a:off x="2269896" y="7523669"/>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f.</a:t>
            </a:r>
          </a:p>
        </p:txBody>
      </p:sp>
      <p:sp>
        <p:nvSpPr>
          <p:cNvPr name="TextBox 17" id="17"/>
          <p:cNvSpPr txBox="true"/>
          <p:nvPr/>
        </p:nvSpPr>
        <p:spPr>
          <a:xfrm rot="0">
            <a:off x="2269896" y="4109184"/>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c.</a:t>
            </a:r>
          </a:p>
        </p:txBody>
      </p:sp>
      <p:sp>
        <p:nvSpPr>
          <p:cNvPr name="TextBox 18" id="18"/>
          <p:cNvSpPr txBox="true"/>
          <p:nvPr/>
        </p:nvSpPr>
        <p:spPr>
          <a:xfrm rot="0">
            <a:off x="2269896" y="3161290"/>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b.</a:t>
            </a:r>
          </a:p>
        </p:txBody>
      </p:sp>
      <p:sp>
        <p:nvSpPr>
          <p:cNvPr name="TextBox 19" id="19"/>
          <p:cNvSpPr txBox="true"/>
          <p:nvPr/>
        </p:nvSpPr>
        <p:spPr>
          <a:xfrm rot="0">
            <a:off x="2269896" y="5254999"/>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d.</a:t>
            </a:r>
          </a:p>
        </p:txBody>
      </p:sp>
      <p:sp>
        <p:nvSpPr>
          <p:cNvPr name="TextBox 20" id="20"/>
          <p:cNvSpPr txBox="true"/>
          <p:nvPr/>
        </p:nvSpPr>
        <p:spPr>
          <a:xfrm rot="0">
            <a:off x="2269896" y="6429129"/>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e.</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2895733" y="1723791"/>
            <a:ext cx="3888380" cy="2142662"/>
          </a:xfrm>
          <a:custGeom>
            <a:avLst/>
            <a:gdLst/>
            <a:ahLst/>
            <a:cxnLst/>
            <a:rect r="r" b="b" t="t" l="l"/>
            <a:pathLst>
              <a:path h="2142662" w="3888380">
                <a:moveTo>
                  <a:pt x="0" y="0"/>
                </a:moveTo>
                <a:lnTo>
                  <a:pt x="3888380" y="0"/>
                </a:lnTo>
                <a:lnTo>
                  <a:pt x="3888380" y="2142661"/>
                </a:lnTo>
                <a:lnTo>
                  <a:pt x="0" y="2142661"/>
                </a:lnTo>
                <a:lnTo>
                  <a:pt x="0" y="0"/>
                </a:lnTo>
                <a:close/>
              </a:path>
            </a:pathLst>
          </a:custGeom>
          <a:blipFill>
            <a:blip r:embed="rId2"/>
            <a:stretch>
              <a:fillRect l="0" t="-383836" r="-435880" b="-62919"/>
            </a:stretch>
          </a:blipFill>
        </p:spPr>
      </p:sp>
      <p:sp>
        <p:nvSpPr>
          <p:cNvPr name="Freeform 8" id="8"/>
          <p:cNvSpPr/>
          <p:nvPr/>
        </p:nvSpPr>
        <p:spPr>
          <a:xfrm flipH="false" flipV="false" rot="0">
            <a:off x="2895733" y="4178695"/>
            <a:ext cx="8539345" cy="2194484"/>
          </a:xfrm>
          <a:custGeom>
            <a:avLst/>
            <a:gdLst/>
            <a:ahLst/>
            <a:cxnLst/>
            <a:rect r="r" b="b" t="t" l="l"/>
            <a:pathLst>
              <a:path h="2194484" w="8539345">
                <a:moveTo>
                  <a:pt x="0" y="0"/>
                </a:moveTo>
                <a:lnTo>
                  <a:pt x="8539345" y="0"/>
                </a:lnTo>
                <a:lnTo>
                  <a:pt x="8539345" y="2194483"/>
                </a:lnTo>
                <a:lnTo>
                  <a:pt x="0" y="2194483"/>
                </a:lnTo>
                <a:lnTo>
                  <a:pt x="0" y="0"/>
                </a:lnTo>
                <a:close/>
              </a:path>
            </a:pathLst>
          </a:custGeom>
          <a:blipFill>
            <a:blip r:embed="rId3"/>
            <a:stretch>
              <a:fillRect l="0" t="-17321" r="-142383" b="-412960"/>
            </a:stretch>
          </a:blipFill>
        </p:spPr>
      </p:sp>
      <p:sp>
        <p:nvSpPr>
          <p:cNvPr name="Freeform 9" id="9"/>
          <p:cNvSpPr/>
          <p:nvPr/>
        </p:nvSpPr>
        <p:spPr>
          <a:xfrm flipH="false" flipV="false" rot="0">
            <a:off x="2895733" y="6781216"/>
            <a:ext cx="5298467" cy="739182"/>
          </a:xfrm>
          <a:custGeom>
            <a:avLst/>
            <a:gdLst/>
            <a:ahLst/>
            <a:cxnLst/>
            <a:rect r="r" b="b" t="t" l="l"/>
            <a:pathLst>
              <a:path h="739182" w="5298467">
                <a:moveTo>
                  <a:pt x="0" y="0"/>
                </a:moveTo>
                <a:lnTo>
                  <a:pt x="5298467" y="0"/>
                </a:lnTo>
                <a:lnTo>
                  <a:pt x="5298467" y="739182"/>
                </a:lnTo>
                <a:lnTo>
                  <a:pt x="0" y="739182"/>
                </a:lnTo>
                <a:lnTo>
                  <a:pt x="0" y="0"/>
                </a:lnTo>
                <a:close/>
              </a:path>
            </a:pathLst>
          </a:custGeom>
          <a:blipFill>
            <a:blip r:embed="rId3"/>
            <a:stretch>
              <a:fillRect l="0" t="-335934" r="-249469" b="-972442"/>
            </a:stretch>
          </a:blipFill>
        </p:spPr>
      </p:sp>
      <p:sp>
        <p:nvSpPr>
          <p:cNvPr name="TextBox 10" id="10"/>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CONTROL LANGUAGE</a:t>
            </a:r>
          </a:p>
        </p:txBody>
      </p:sp>
      <p:sp>
        <p:nvSpPr>
          <p:cNvPr name="TextBox 11" id="11"/>
          <p:cNvSpPr txBox="true"/>
          <p:nvPr/>
        </p:nvSpPr>
        <p:spPr>
          <a:xfrm rot="0">
            <a:off x="2269896" y="1599943"/>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g.</a:t>
            </a:r>
          </a:p>
        </p:txBody>
      </p:sp>
      <p:sp>
        <p:nvSpPr>
          <p:cNvPr name="TextBox 12" id="12"/>
          <p:cNvSpPr txBox="true"/>
          <p:nvPr/>
        </p:nvSpPr>
        <p:spPr>
          <a:xfrm rot="0">
            <a:off x="2269896" y="4092970"/>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h.</a:t>
            </a:r>
          </a:p>
        </p:txBody>
      </p:sp>
      <p:sp>
        <p:nvSpPr>
          <p:cNvPr name="TextBox 13" id="13"/>
          <p:cNvSpPr txBox="true"/>
          <p:nvPr/>
        </p:nvSpPr>
        <p:spPr>
          <a:xfrm rot="0">
            <a:off x="2269896" y="6583913"/>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i.</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3127391" y="1685668"/>
            <a:ext cx="4850765" cy="2338702"/>
          </a:xfrm>
          <a:custGeom>
            <a:avLst/>
            <a:gdLst/>
            <a:ahLst/>
            <a:cxnLst/>
            <a:rect r="r" b="b" t="t" l="l"/>
            <a:pathLst>
              <a:path h="2338702" w="4850765">
                <a:moveTo>
                  <a:pt x="0" y="0"/>
                </a:moveTo>
                <a:lnTo>
                  <a:pt x="4850766" y="0"/>
                </a:lnTo>
                <a:lnTo>
                  <a:pt x="4850766" y="2338702"/>
                </a:lnTo>
                <a:lnTo>
                  <a:pt x="0" y="2338702"/>
                </a:lnTo>
                <a:lnTo>
                  <a:pt x="0" y="0"/>
                </a:lnTo>
                <a:close/>
              </a:path>
            </a:pathLst>
          </a:custGeom>
          <a:blipFill>
            <a:blip r:embed="rId2"/>
            <a:stretch>
              <a:fillRect l="0" t="-137653" r="-277345" b="-202379"/>
            </a:stretch>
          </a:blipFill>
        </p:spPr>
      </p:sp>
      <p:sp>
        <p:nvSpPr>
          <p:cNvPr name="Freeform 8" id="8"/>
          <p:cNvSpPr/>
          <p:nvPr/>
        </p:nvSpPr>
        <p:spPr>
          <a:xfrm flipH="false" flipV="false" rot="0">
            <a:off x="3127391" y="4317146"/>
            <a:ext cx="13219212" cy="758071"/>
          </a:xfrm>
          <a:custGeom>
            <a:avLst/>
            <a:gdLst/>
            <a:ahLst/>
            <a:cxnLst/>
            <a:rect r="r" b="b" t="t" l="l"/>
            <a:pathLst>
              <a:path h="758071" w="13219212">
                <a:moveTo>
                  <a:pt x="0" y="0"/>
                </a:moveTo>
                <a:lnTo>
                  <a:pt x="13219212" y="0"/>
                </a:lnTo>
                <a:lnTo>
                  <a:pt x="13219212" y="758071"/>
                </a:lnTo>
                <a:lnTo>
                  <a:pt x="0" y="758071"/>
                </a:lnTo>
                <a:lnTo>
                  <a:pt x="0" y="0"/>
                </a:lnTo>
                <a:close/>
              </a:path>
            </a:pathLst>
          </a:custGeom>
          <a:blipFill>
            <a:blip r:embed="rId2"/>
            <a:stretch>
              <a:fillRect l="0" t="-848664" r="-57018" b="-590753"/>
            </a:stretch>
          </a:blipFill>
        </p:spPr>
      </p:sp>
      <p:sp>
        <p:nvSpPr>
          <p:cNvPr name="Freeform 9" id="9"/>
          <p:cNvSpPr/>
          <p:nvPr/>
        </p:nvSpPr>
        <p:spPr>
          <a:xfrm flipH="false" flipV="false" rot="0">
            <a:off x="3127391" y="5300697"/>
            <a:ext cx="13743011" cy="759357"/>
          </a:xfrm>
          <a:custGeom>
            <a:avLst/>
            <a:gdLst/>
            <a:ahLst/>
            <a:cxnLst/>
            <a:rect r="r" b="b" t="t" l="l"/>
            <a:pathLst>
              <a:path h="759357" w="13743011">
                <a:moveTo>
                  <a:pt x="0" y="0"/>
                </a:moveTo>
                <a:lnTo>
                  <a:pt x="13743012" y="0"/>
                </a:lnTo>
                <a:lnTo>
                  <a:pt x="13743012" y="759357"/>
                </a:lnTo>
                <a:lnTo>
                  <a:pt x="0" y="759357"/>
                </a:lnTo>
                <a:lnTo>
                  <a:pt x="0" y="0"/>
                </a:lnTo>
                <a:close/>
              </a:path>
            </a:pathLst>
          </a:custGeom>
          <a:blipFill>
            <a:blip r:embed="rId2"/>
            <a:stretch>
              <a:fillRect l="0" t="-974220" r="-54738" b="-500289"/>
            </a:stretch>
          </a:blipFill>
        </p:spPr>
      </p:sp>
      <p:sp>
        <p:nvSpPr>
          <p:cNvPr name="TextBox 10" id="10"/>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CONTROL LANGUAGE</a:t>
            </a:r>
          </a:p>
        </p:txBody>
      </p:sp>
      <p:sp>
        <p:nvSpPr>
          <p:cNvPr name="TextBox 11" id="11"/>
          <p:cNvSpPr txBox="true"/>
          <p:nvPr/>
        </p:nvSpPr>
        <p:spPr>
          <a:xfrm rot="0">
            <a:off x="2269896" y="1599943"/>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j.</a:t>
            </a:r>
          </a:p>
        </p:txBody>
      </p:sp>
      <p:sp>
        <p:nvSpPr>
          <p:cNvPr name="TextBox 12" id="12"/>
          <p:cNvSpPr txBox="true"/>
          <p:nvPr/>
        </p:nvSpPr>
        <p:spPr>
          <a:xfrm rot="0">
            <a:off x="2269896" y="4231421"/>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k.</a:t>
            </a:r>
          </a:p>
        </p:txBody>
      </p:sp>
      <p:sp>
        <p:nvSpPr>
          <p:cNvPr name="TextBox 13" id="13"/>
          <p:cNvSpPr txBox="true"/>
          <p:nvPr/>
        </p:nvSpPr>
        <p:spPr>
          <a:xfrm rot="0">
            <a:off x="2269896" y="5214972"/>
            <a:ext cx="408316" cy="566894"/>
          </a:xfrm>
          <a:prstGeom prst="rect">
            <a:avLst/>
          </a:prstGeom>
        </p:spPr>
        <p:txBody>
          <a:bodyPr anchor="t" rtlCol="false" tIns="0" lIns="0" bIns="0" rIns="0">
            <a:spAutoFit/>
          </a:bodyPr>
          <a:lstStyle/>
          <a:p>
            <a:pPr algn="just">
              <a:lnSpc>
                <a:spcPts val="4453"/>
              </a:lnSpc>
            </a:pPr>
            <a:r>
              <a:rPr lang="en-US" sz="3181">
                <a:solidFill>
                  <a:srgbClr val="343F56"/>
                </a:solidFill>
                <a:latin typeface="Poppins"/>
                <a:ea typeface="Poppins"/>
                <a:cs typeface="Poppins"/>
                <a:sym typeface="Poppins"/>
              </a:rPr>
              <a:t>l.</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452611" y="-531941"/>
            <a:ext cx="1481311" cy="11380101"/>
            <a:chOff x="0" y="0"/>
            <a:chExt cx="390140" cy="2997228"/>
          </a:xfrm>
        </p:grpSpPr>
        <p:sp>
          <p:nvSpPr>
            <p:cNvPr name="Freeform 3" id="3"/>
            <p:cNvSpPr/>
            <p:nvPr/>
          </p:nvSpPr>
          <p:spPr>
            <a:xfrm flipH="false" flipV="false" rot="0">
              <a:off x="0" y="0"/>
              <a:ext cx="390140" cy="2997228"/>
            </a:xfrm>
            <a:custGeom>
              <a:avLst/>
              <a:gdLst/>
              <a:ahLst/>
              <a:cxnLst/>
              <a:rect r="r" b="b" t="t" l="l"/>
              <a:pathLst>
                <a:path h="2997228" w="390140">
                  <a:moveTo>
                    <a:pt x="0" y="0"/>
                  </a:moveTo>
                  <a:lnTo>
                    <a:pt x="390140" y="0"/>
                  </a:lnTo>
                  <a:lnTo>
                    <a:pt x="390140" y="2997228"/>
                  </a:lnTo>
                  <a:lnTo>
                    <a:pt x="0" y="2997228"/>
                  </a:lnTo>
                  <a:close/>
                </a:path>
              </a:pathLst>
            </a:custGeom>
            <a:solidFill>
              <a:srgbClr val="343F56"/>
            </a:solidFill>
          </p:spPr>
        </p:sp>
        <p:sp>
          <p:nvSpPr>
            <p:cNvPr name="TextBox 4" id="4"/>
            <p:cNvSpPr txBox="true"/>
            <p:nvPr/>
          </p:nvSpPr>
          <p:spPr>
            <a:xfrm>
              <a:off x="0" y="-38100"/>
              <a:ext cx="390140" cy="303532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46449" y="430671"/>
            <a:ext cx="16641551" cy="0"/>
          </a:xfrm>
          <a:prstGeom prst="line">
            <a:avLst/>
          </a:prstGeom>
          <a:ln cap="flat" w="38100">
            <a:solidFill>
              <a:srgbClr val="343F56"/>
            </a:solidFill>
            <a:prstDash val="solid"/>
            <a:headEnd type="none" len="sm" w="sm"/>
            <a:tailEnd type="none" len="sm" w="sm"/>
          </a:ln>
        </p:spPr>
      </p:sp>
      <p:sp>
        <p:nvSpPr>
          <p:cNvPr name="AutoShape 6" id="6"/>
          <p:cNvSpPr/>
          <p:nvPr/>
        </p:nvSpPr>
        <p:spPr>
          <a:xfrm>
            <a:off x="983437" y="9897115"/>
            <a:ext cx="16641551" cy="0"/>
          </a:xfrm>
          <a:prstGeom prst="line">
            <a:avLst/>
          </a:prstGeom>
          <a:ln cap="flat" w="38100">
            <a:solidFill>
              <a:srgbClr val="343F56"/>
            </a:solidFill>
            <a:prstDash val="solid"/>
            <a:headEnd type="none" len="sm" w="sm"/>
            <a:tailEnd type="none" len="sm" w="sm"/>
          </a:ln>
        </p:spPr>
      </p:sp>
      <p:sp>
        <p:nvSpPr>
          <p:cNvPr name="Freeform 7" id="7"/>
          <p:cNvSpPr/>
          <p:nvPr/>
        </p:nvSpPr>
        <p:spPr>
          <a:xfrm flipH="false" flipV="false" rot="0">
            <a:off x="1646449" y="1921259"/>
            <a:ext cx="5889303" cy="766464"/>
          </a:xfrm>
          <a:custGeom>
            <a:avLst/>
            <a:gdLst/>
            <a:ahLst/>
            <a:cxnLst/>
            <a:rect r="r" b="b" t="t" l="l"/>
            <a:pathLst>
              <a:path h="766464" w="5889303">
                <a:moveTo>
                  <a:pt x="0" y="0"/>
                </a:moveTo>
                <a:lnTo>
                  <a:pt x="5889302" y="0"/>
                </a:lnTo>
                <a:lnTo>
                  <a:pt x="5889302" y="766464"/>
                </a:lnTo>
                <a:lnTo>
                  <a:pt x="0" y="766464"/>
                </a:lnTo>
                <a:lnTo>
                  <a:pt x="0" y="0"/>
                </a:lnTo>
                <a:close/>
              </a:path>
            </a:pathLst>
          </a:custGeom>
          <a:blipFill>
            <a:blip r:embed="rId2"/>
            <a:stretch>
              <a:fillRect l="0" t="-54652" r="-363946" b="-1849590"/>
            </a:stretch>
          </a:blipFill>
        </p:spPr>
      </p:sp>
      <p:sp>
        <p:nvSpPr>
          <p:cNvPr name="Freeform 8" id="8"/>
          <p:cNvSpPr/>
          <p:nvPr/>
        </p:nvSpPr>
        <p:spPr>
          <a:xfrm flipH="false" flipV="false" rot="0">
            <a:off x="1646449" y="2884322"/>
            <a:ext cx="7497551" cy="479370"/>
          </a:xfrm>
          <a:custGeom>
            <a:avLst/>
            <a:gdLst/>
            <a:ahLst/>
            <a:cxnLst/>
            <a:rect r="r" b="b" t="t" l="l"/>
            <a:pathLst>
              <a:path h="479370" w="7497551">
                <a:moveTo>
                  <a:pt x="0" y="0"/>
                </a:moveTo>
                <a:lnTo>
                  <a:pt x="7497551" y="0"/>
                </a:lnTo>
                <a:lnTo>
                  <a:pt x="7497551" y="479370"/>
                </a:lnTo>
                <a:lnTo>
                  <a:pt x="0" y="479370"/>
                </a:lnTo>
                <a:lnTo>
                  <a:pt x="0" y="0"/>
                </a:lnTo>
                <a:close/>
              </a:path>
            </a:pathLst>
          </a:custGeom>
          <a:blipFill>
            <a:blip r:embed="rId2"/>
            <a:stretch>
              <a:fillRect l="0" t="-431055" r="-106596" b="-1285640"/>
            </a:stretch>
          </a:blipFill>
        </p:spPr>
      </p:sp>
      <p:sp>
        <p:nvSpPr>
          <p:cNvPr name="Freeform 9" id="9"/>
          <p:cNvSpPr/>
          <p:nvPr/>
        </p:nvSpPr>
        <p:spPr>
          <a:xfrm flipH="false" flipV="false" rot="0">
            <a:off x="1646449" y="3563717"/>
            <a:ext cx="6038820" cy="612779"/>
          </a:xfrm>
          <a:custGeom>
            <a:avLst/>
            <a:gdLst/>
            <a:ahLst/>
            <a:cxnLst/>
            <a:rect r="r" b="b" t="t" l="l"/>
            <a:pathLst>
              <a:path h="612779" w="6038820">
                <a:moveTo>
                  <a:pt x="0" y="0"/>
                </a:moveTo>
                <a:lnTo>
                  <a:pt x="6038820" y="0"/>
                </a:lnTo>
                <a:lnTo>
                  <a:pt x="6038820" y="612779"/>
                </a:lnTo>
                <a:lnTo>
                  <a:pt x="0" y="612779"/>
                </a:lnTo>
                <a:lnTo>
                  <a:pt x="0" y="0"/>
                </a:lnTo>
                <a:close/>
              </a:path>
            </a:pathLst>
          </a:custGeom>
          <a:blipFill>
            <a:blip r:embed="rId2"/>
            <a:stretch>
              <a:fillRect l="0" t="-895506" r="-341208" b="-1449064"/>
            </a:stretch>
          </a:blipFill>
        </p:spPr>
      </p:sp>
      <p:sp>
        <p:nvSpPr>
          <p:cNvPr name="Freeform 10" id="10"/>
          <p:cNvSpPr/>
          <p:nvPr/>
        </p:nvSpPr>
        <p:spPr>
          <a:xfrm flipH="false" flipV="false" rot="0">
            <a:off x="9833695" y="1921259"/>
            <a:ext cx="7311454" cy="726837"/>
          </a:xfrm>
          <a:custGeom>
            <a:avLst/>
            <a:gdLst/>
            <a:ahLst/>
            <a:cxnLst/>
            <a:rect r="r" b="b" t="t" l="l"/>
            <a:pathLst>
              <a:path h="726837" w="7311454">
                <a:moveTo>
                  <a:pt x="0" y="0"/>
                </a:moveTo>
                <a:lnTo>
                  <a:pt x="7311454" y="0"/>
                </a:lnTo>
                <a:lnTo>
                  <a:pt x="7311454" y="726837"/>
                </a:lnTo>
                <a:lnTo>
                  <a:pt x="0" y="726837"/>
                </a:lnTo>
                <a:lnTo>
                  <a:pt x="0" y="0"/>
                </a:lnTo>
                <a:close/>
              </a:path>
            </a:pathLst>
          </a:custGeom>
          <a:blipFill>
            <a:blip r:embed="rId2"/>
            <a:stretch>
              <a:fillRect l="0" t="-736053" r="-209991" b="-917125"/>
            </a:stretch>
          </a:blipFill>
        </p:spPr>
      </p:sp>
      <p:sp>
        <p:nvSpPr>
          <p:cNvPr name="Freeform 11" id="11"/>
          <p:cNvSpPr/>
          <p:nvPr/>
        </p:nvSpPr>
        <p:spPr>
          <a:xfrm flipH="false" flipV="false" rot="0">
            <a:off x="9833194" y="2835655"/>
            <a:ext cx="7791794" cy="2744308"/>
          </a:xfrm>
          <a:custGeom>
            <a:avLst/>
            <a:gdLst/>
            <a:ahLst/>
            <a:cxnLst/>
            <a:rect r="r" b="b" t="t" l="l"/>
            <a:pathLst>
              <a:path h="2744308" w="7791794">
                <a:moveTo>
                  <a:pt x="0" y="0"/>
                </a:moveTo>
                <a:lnTo>
                  <a:pt x="7791794" y="0"/>
                </a:lnTo>
                <a:lnTo>
                  <a:pt x="7791794" y="2744308"/>
                </a:lnTo>
                <a:lnTo>
                  <a:pt x="0" y="2744308"/>
                </a:lnTo>
                <a:lnTo>
                  <a:pt x="0" y="0"/>
                </a:lnTo>
                <a:close/>
              </a:path>
            </a:pathLst>
          </a:custGeom>
          <a:blipFill>
            <a:blip r:embed="rId2"/>
            <a:stretch>
              <a:fillRect l="0" t="-209809" r="-170753" b="-122395"/>
            </a:stretch>
          </a:blipFill>
        </p:spPr>
      </p:sp>
      <p:sp>
        <p:nvSpPr>
          <p:cNvPr name="Freeform 12" id="12"/>
          <p:cNvSpPr/>
          <p:nvPr/>
        </p:nvSpPr>
        <p:spPr>
          <a:xfrm flipH="false" flipV="false" rot="0">
            <a:off x="1646449" y="6434556"/>
            <a:ext cx="6368430" cy="375396"/>
          </a:xfrm>
          <a:custGeom>
            <a:avLst/>
            <a:gdLst/>
            <a:ahLst/>
            <a:cxnLst/>
            <a:rect r="r" b="b" t="t" l="l"/>
            <a:pathLst>
              <a:path h="375396" w="6368430">
                <a:moveTo>
                  <a:pt x="0" y="0"/>
                </a:moveTo>
                <a:lnTo>
                  <a:pt x="6368430" y="0"/>
                </a:lnTo>
                <a:lnTo>
                  <a:pt x="6368430" y="375396"/>
                </a:lnTo>
                <a:lnTo>
                  <a:pt x="0" y="375396"/>
                </a:lnTo>
                <a:lnTo>
                  <a:pt x="0" y="0"/>
                </a:lnTo>
                <a:close/>
              </a:path>
            </a:pathLst>
          </a:custGeom>
          <a:blipFill>
            <a:blip r:embed="rId3"/>
            <a:stretch>
              <a:fillRect l="0" t="-142842" r="-211184" b="-2725210"/>
            </a:stretch>
          </a:blipFill>
        </p:spPr>
      </p:sp>
      <p:sp>
        <p:nvSpPr>
          <p:cNvPr name="Freeform 13" id="13"/>
          <p:cNvSpPr/>
          <p:nvPr/>
        </p:nvSpPr>
        <p:spPr>
          <a:xfrm flipH="false" flipV="false" rot="0">
            <a:off x="1646449" y="7009977"/>
            <a:ext cx="6989575" cy="1839668"/>
          </a:xfrm>
          <a:custGeom>
            <a:avLst/>
            <a:gdLst/>
            <a:ahLst/>
            <a:cxnLst/>
            <a:rect r="r" b="b" t="t" l="l"/>
            <a:pathLst>
              <a:path h="1839668" w="6989575">
                <a:moveTo>
                  <a:pt x="0" y="0"/>
                </a:moveTo>
                <a:lnTo>
                  <a:pt x="6989574" y="0"/>
                </a:lnTo>
                <a:lnTo>
                  <a:pt x="6989574" y="1839668"/>
                </a:lnTo>
                <a:lnTo>
                  <a:pt x="0" y="1839668"/>
                </a:lnTo>
                <a:lnTo>
                  <a:pt x="0" y="0"/>
                </a:lnTo>
                <a:close/>
              </a:path>
            </a:pathLst>
          </a:custGeom>
          <a:blipFill>
            <a:blip r:embed="rId3"/>
            <a:stretch>
              <a:fillRect l="0" t="-39207" r="-116678" b="-323639"/>
            </a:stretch>
          </a:blipFill>
        </p:spPr>
      </p:sp>
      <p:sp>
        <p:nvSpPr>
          <p:cNvPr name="Freeform 14" id="14"/>
          <p:cNvSpPr/>
          <p:nvPr/>
        </p:nvSpPr>
        <p:spPr>
          <a:xfrm flipH="false" flipV="false" rot="0">
            <a:off x="9521848" y="7009977"/>
            <a:ext cx="6204438" cy="919834"/>
          </a:xfrm>
          <a:custGeom>
            <a:avLst/>
            <a:gdLst/>
            <a:ahLst/>
            <a:cxnLst/>
            <a:rect r="r" b="b" t="t" l="l"/>
            <a:pathLst>
              <a:path h="919834" w="6204438">
                <a:moveTo>
                  <a:pt x="0" y="0"/>
                </a:moveTo>
                <a:lnTo>
                  <a:pt x="6204438" y="0"/>
                </a:lnTo>
                <a:lnTo>
                  <a:pt x="6204438" y="919834"/>
                </a:lnTo>
                <a:lnTo>
                  <a:pt x="0" y="919834"/>
                </a:lnTo>
                <a:lnTo>
                  <a:pt x="0" y="0"/>
                </a:lnTo>
                <a:close/>
              </a:path>
            </a:pathLst>
          </a:custGeom>
          <a:blipFill>
            <a:blip r:embed="rId3"/>
            <a:stretch>
              <a:fillRect l="0" t="-405244" r="-201799" b="-639274"/>
            </a:stretch>
          </a:blipFill>
        </p:spPr>
      </p:sp>
      <p:sp>
        <p:nvSpPr>
          <p:cNvPr name="TextBox 15" id="15"/>
          <p:cNvSpPr txBox="true"/>
          <p:nvPr/>
        </p:nvSpPr>
        <p:spPr>
          <a:xfrm rot="-5400000">
            <a:off x="-3151730" y="4874624"/>
            <a:ext cx="7283953" cy="537753"/>
          </a:xfrm>
          <a:prstGeom prst="rect">
            <a:avLst/>
          </a:prstGeom>
        </p:spPr>
        <p:txBody>
          <a:bodyPr anchor="t" rtlCol="false" tIns="0" lIns="0" bIns="0" rIns="0">
            <a:spAutoFit/>
          </a:bodyPr>
          <a:lstStyle/>
          <a:p>
            <a:pPr algn="ctr">
              <a:lnSpc>
                <a:spcPts val="4093"/>
              </a:lnSpc>
            </a:pPr>
            <a:r>
              <a:rPr lang="en-US" b="true" sz="2923">
                <a:solidFill>
                  <a:srgbClr val="F5E6CA"/>
                </a:solidFill>
                <a:latin typeface="Hagrid Heavy"/>
                <a:ea typeface="Hagrid Heavy"/>
                <a:cs typeface="Hagrid Heavy"/>
                <a:sym typeface="Hagrid Heavy"/>
              </a:rPr>
              <a:t>DATA MANIPULATION LANGUAGE</a:t>
            </a:r>
          </a:p>
        </p:txBody>
      </p:sp>
      <p:sp>
        <p:nvSpPr>
          <p:cNvPr name="TextBox 16" id="16"/>
          <p:cNvSpPr txBox="true"/>
          <p:nvPr/>
        </p:nvSpPr>
        <p:spPr>
          <a:xfrm rot="0">
            <a:off x="1642342"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11. UBAH PASSWORD USER</a:t>
            </a:r>
          </a:p>
        </p:txBody>
      </p:sp>
      <p:sp>
        <p:nvSpPr>
          <p:cNvPr name="TextBox 17" id="17"/>
          <p:cNvSpPr txBox="true"/>
          <p:nvPr/>
        </p:nvSpPr>
        <p:spPr>
          <a:xfrm rot="0">
            <a:off x="1646449" y="5757646"/>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13. MERUBAH PASSWORD USER [ROOT]</a:t>
            </a:r>
          </a:p>
        </p:txBody>
      </p:sp>
      <p:sp>
        <p:nvSpPr>
          <p:cNvPr name="TextBox 18" id="18"/>
          <p:cNvSpPr txBox="true"/>
          <p:nvPr/>
        </p:nvSpPr>
        <p:spPr>
          <a:xfrm rot="0">
            <a:off x="9833695" y="1444374"/>
            <a:ext cx="7305528" cy="476885"/>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12. HAPUS USER</a:t>
            </a:r>
          </a:p>
        </p:txBody>
      </p:sp>
      <p:sp>
        <p:nvSpPr>
          <p:cNvPr name="AutoShape 19" id="19"/>
          <p:cNvSpPr/>
          <p:nvPr/>
        </p:nvSpPr>
        <p:spPr>
          <a:xfrm flipV="true">
            <a:off x="8775971" y="7436241"/>
            <a:ext cx="605930" cy="14609"/>
          </a:xfrm>
          <a:prstGeom prst="line">
            <a:avLst/>
          </a:prstGeom>
          <a:ln cap="flat" w="38100">
            <a:solidFill>
              <a:srgbClr val="343F56"/>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grpSp>
        <p:nvGrpSpPr>
          <p:cNvPr name="Group 2" id="2"/>
          <p:cNvGrpSpPr/>
          <p:nvPr/>
        </p:nvGrpSpPr>
        <p:grpSpPr>
          <a:xfrm rot="0">
            <a:off x="-386397" y="-218285"/>
            <a:ext cx="9530397" cy="10772366"/>
            <a:chOff x="0" y="0"/>
            <a:chExt cx="4016429" cy="4539836"/>
          </a:xfrm>
        </p:grpSpPr>
        <p:sp>
          <p:nvSpPr>
            <p:cNvPr name="Freeform 3" id="3"/>
            <p:cNvSpPr/>
            <p:nvPr/>
          </p:nvSpPr>
          <p:spPr>
            <a:xfrm flipH="false" flipV="false" rot="0">
              <a:off x="0" y="0"/>
              <a:ext cx="4016428" cy="4539836"/>
            </a:xfrm>
            <a:custGeom>
              <a:avLst/>
              <a:gdLst/>
              <a:ahLst/>
              <a:cxnLst/>
              <a:rect r="r" b="b" t="t" l="l"/>
              <a:pathLst>
                <a:path h="4539836" w="4016428">
                  <a:moveTo>
                    <a:pt x="0" y="0"/>
                  </a:moveTo>
                  <a:lnTo>
                    <a:pt x="4016428" y="0"/>
                  </a:lnTo>
                  <a:lnTo>
                    <a:pt x="4016428" y="4539836"/>
                  </a:lnTo>
                  <a:lnTo>
                    <a:pt x="0" y="4539836"/>
                  </a:lnTo>
                  <a:close/>
                </a:path>
              </a:pathLst>
            </a:custGeom>
            <a:solidFill>
              <a:srgbClr val="F5E6CA"/>
            </a:solidFill>
            <a:ln cap="sq">
              <a:noFill/>
              <a:prstDash val="solid"/>
              <a:miter/>
            </a:ln>
          </p:spPr>
        </p:sp>
        <p:sp>
          <p:nvSpPr>
            <p:cNvPr name="TextBox 4" id="4"/>
            <p:cNvSpPr txBox="true"/>
            <p:nvPr/>
          </p:nvSpPr>
          <p:spPr>
            <a:xfrm>
              <a:off x="0" y="-38100"/>
              <a:ext cx="4016429" cy="457793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71538" y="3298988"/>
            <a:ext cx="16546166" cy="3689023"/>
            <a:chOff x="0" y="0"/>
            <a:chExt cx="22061555" cy="4918698"/>
          </a:xfrm>
        </p:grpSpPr>
        <p:sp>
          <p:nvSpPr>
            <p:cNvPr name="Freeform 6" id="6"/>
            <p:cNvSpPr/>
            <p:nvPr/>
          </p:nvSpPr>
          <p:spPr>
            <a:xfrm flipH="false" flipV="false" rot="0">
              <a:off x="0" y="1058564"/>
              <a:ext cx="8565248" cy="3860133"/>
            </a:xfrm>
            <a:custGeom>
              <a:avLst/>
              <a:gdLst/>
              <a:ahLst/>
              <a:cxnLst/>
              <a:rect r="r" b="b" t="t" l="l"/>
              <a:pathLst>
                <a:path h="3860133" w="8565248">
                  <a:moveTo>
                    <a:pt x="0" y="0"/>
                  </a:moveTo>
                  <a:lnTo>
                    <a:pt x="8565248" y="0"/>
                  </a:lnTo>
                  <a:lnTo>
                    <a:pt x="8565248" y="3860134"/>
                  </a:lnTo>
                  <a:lnTo>
                    <a:pt x="0" y="3860134"/>
                  </a:lnTo>
                  <a:lnTo>
                    <a:pt x="0" y="0"/>
                  </a:lnTo>
                  <a:close/>
                </a:path>
              </a:pathLst>
            </a:custGeom>
            <a:blipFill>
              <a:blip r:embed="rId2"/>
              <a:stretch>
                <a:fillRect l="0" t="-388461" r="-393177" b="-127088"/>
              </a:stretch>
            </a:blipFill>
          </p:spPr>
        </p:sp>
        <p:sp>
          <p:nvSpPr>
            <p:cNvPr name="TextBox 7" id="7"/>
            <p:cNvSpPr txBox="true"/>
            <p:nvPr/>
          </p:nvSpPr>
          <p:spPr>
            <a:xfrm rot="0">
              <a:off x="0" y="-57150"/>
              <a:ext cx="8897425" cy="615123"/>
            </a:xfrm>
            <a:prstGeom prst="rect">
              <a:avLst/>
            </a:prstGeom>
          </p:spPr>
          <p:txBody>
            <a:bodyPr anchor="t" rtlCol="false" tIns="0" lIns="0" bIns="0" rIns="0">
              <a:spAutoFit/>
            </a:bodyPr>
            <a:lstStyle/>
            <a:p>
              <a:pPr algn="l">
                <a:lnSpc>
                  <a:spcPts val="3646"/>
                </a:lnSpc>
              </a:pPr>
              <a:r>
                <a:rPr lang="en-US" b="true" sz="2604">
                  <a:solidFill>
                    <a:srgbClr val="343F56"/>
                  </a:solidFill>
                  <a:latin typeface="Hagrid Heavy"/>
                  <a:ea typeface="Hagrid Heavy"/>
                  <a:cs typeface="Hagrid Heavy"/>
                  <a:sym typeface="Hagrid Heavy"/>
                </a:rPr>
                <a:t>13. KALKULATOR MODULO</a:t>
              </a:r>
            </a:p>
          </p:txBody>
        </p:sp>
        <p:sp>
          <p:nvSpPr>
            <p:cNvPr name="TextBox 8" id="8"/>
            <p:cNvSpPr txBox="true"/>
            <p:nvPr/>
          </p:nvSpPr>
          <p:spPr>
            <a:xfrm rot="0">
              <a:off x="11419787" y="-57150"/>
              <a:ext cx="10641767" cy="616797"/>
            </a:xfrm>
            <a:prstGeom prst="rect">
              <a:avLst/>
            </a:prstGeom>
          </p:spPr>
          <p:txBody>
            <a:bodyPr anchor="t" rtlCol="false" tIns="0" lIns="0" bIns="0" rIns="0">
              <a:spAutoFit/>
            </a:bodyPr>
            <a:lstStyle/>
            <a:p>
              <a:pPr algn="l">
                <a:lnSpc>
                  <a:spcPts val="3640"/>
                </a:lnSpc>
              </a:pPr>
              <a:r>
                <a:rPr lang="en-US" b="true" sz="2600">
                  <a:solidFill>
                    <a:srgbClr val="F5E6CA"/>
                  </a:solidFill>
                  <a:latin typeface="Hagrid Heavy"/>
                  <a:ea typeface="Hagrid Heavy"/>
                  <a:cs typeface="Hagrid Heavy"/>
                  <a:sym typeface="Hagrid Heavy"/>
                </a:rPr>
                <a:t>14. KALKULATOR PEMBAGIAN INT (UTUH)</a:t>
              </a:r>
            </a:p>
          </p:txBody>
        </p:sp>
        <p:sp>
          <p:nvSpPr>
            <p:cNvPr name="Freeform 9" id="9"/>
            <p:cNvSpPr/>
            <p:nvPr/>
          </p:nvSpPr>
          <p:spPr>
            <a:xfrm flipH="false" flipV="false" rot="0">
              <a:off x="11419787" y="958446"/>
              <a:ext cx="8565248" cy="3960252"/>
            </a:xfrm>
            <a:custGeom>
              <a:avLst/>
              <a:gdLst/>
              <a:ahLst/>
              <a:cxnLst/>
              <a:rect r="r" b="b" t="t" l="l"/>
              <a:pathLst>
                <a:path h="3960252" w="8565248">
                  <a:moveTo>
                    <a:pt x="0" y="0"/>
                  </a:moveTo>
                  <a:lnTo>
                    <a:pt x="8565249" y="0"/>
                  </a:lnTo>
                  <a:lnTo>
                    <a:pt x="8565249" y="3960252"/>
                  </a:lnTo>
                  <a:lnTo>
                    <a:pt x="0" y="3960252"/>
                  </a:lnTo>
                  <a:lnTo>
                    <a:pt x="0" y="0"/>
                  </a:lnTo>
                  <a:close/>
                </a:path>
              </a:pathLst>
            </a:custGeom>
            <a:blipFill>
              <a:blip r:embed="rId2"/>
              <a:stretch>
                <a:fillRect l="0" t="-474708" r="-393177" b="-25280"/>
              </a:stretch>
            </a:blipFill>
          </p:spPr>
        </p:sp>
      </p:grpSp>
    </p:spTree>
  </p:cSld>
  <p:clrMapOvr>
    <a:masterClrMapping/>
  </p:clrMapOvr>
</p:sld>
</file>

<file path=ppt/slides/slide50.xml><?xml version="1.0" encoding="utf-8"?>
<p:sld xmlns:p="http://schemas.openxmlformats.org/presentationml/2006/main" xmlns:a="http://schemas.openxmlformats.org/drawingml/2006/main">
  <p:cSld>
    <p:bg>
      <p:bgPr>
        <a:solidFill>
          <a:srgbClr val="343F56"/>
        </a:solidFill>
      </p:bgPr>
    </p:bg>
    <p:spTree>
      <p:nvGrpSpPr>
        <p:cNvPr id="1" name=""/>
        <p:cNvGrpSpPr/>
        <p:nvPr/>
      </p:nvGrpSpPr>
      <p:grpSpPr>
        <a:xfrm>
          <a:off x="0" y="0"/>
          <a:ext cx="0" cy="0"/>
          <a:chOff x="0" y="0"/>
          <a:chExt cx="0" cy="0"/>
        </a:xfrm>
      </p:grpSpPr>
      <p:sp>
        <p:nvSpPr>
          <p:cNvPr name="TextBox 2" id="2"/>
          <p:cNvSpPr txBox="true"/>
          <p:nvPr/>
        </p:nvSpPr>
        <p:spPr>
          <a:xfrm rot="0">
            <a:off x="3597838" y="1427746"/>
            <a:ext cx="11092323" cy="5580348"/>
          </a:xfrm>
          <a:prstGeom prst="rect">
            <a:avLst/>
          </a:prstGeom>
        </p:spPr>
        <p:txBody>
          <a:bodyPr anchor="t" rtlCol="false" tIns="0" lIns="0" bIns="0" rIns="0">
            <a:spAutoFit/>
          </a:bodyPr>
          <a:lstStyle/>
          <a:p>
            <a:pPr algn="ctr">
              <a:lnSpc>
                <a:spcPts val="21842"/>
              </a:lnSpc>
            </a:pPr>
            <a:r>
              <a:rPr lang="en-US" b="true" sz="15602">
                <a:solidFill>
                  <a:srgbClr val="F5E6CA"/>
                </a:solidFill>
                <a:latin typeface="Hagrid Heavy"/>
                <a:ea typeface="Hagrid Heavy"/>
                <a:cs typeface="Hagrid Heavy"/>
                <a:sym typeface="Hagrid Heavy"/>
              </a:rPr>
              <a:t>TERIMA KASIH</a:t>
            </a:r>
          </a:p>
        </p:txBody>
      </p:sp>
      <p:grpSp>
        <p:nvGrpSpPr>
          <p:cNvPr name="Group 3" id="3"/>
          <p:cNvGrpSpPr/>
          <p:nvPr/>
        </p:nvGrpSpPr>
        <p:grpSpPr>
          <a:xfrm rot="0">
            <a:off x="1031218" y="7934949"/>
            <a:ext cx="16228082" cy="1323351"/>
            <a:chOff x="0" y="0"/>
            <a:chExt cx="3964388" cy="323284"/>
          </a:xfrm>
        </p:grpSpPr>
        <p:sp>
          <p:nvSpPr>
            <p:cNvPr name="Freeform 4" id="4"/>
            <p:cNvSpPr/>
            <p:nvPr/>
          </p:nvSpPr>
          <p:spPr>
            <a:xfrm flipH="false" flipV="false" rot="0">
              <a:off x="0" y="0"/>
              <a:ext cx="3964388" cy="323284"/>
            </a:xfrm>
            <a:custGeom>
              <a:avLst/>
              <a:gdLst/>
              <a:ahLst/>
              <a:cxnLst/>
              <a:rect r="r" b="b" t="t" l="l"/>
              <a:pathLst>
                <a:path h="323284" w="3964388">
                  <a:moveTo>
                    <a:pt x="0" y="0"/>
                  </a:moveTo>
                  <a:lnTo>
                    <a:pt x="3964388" y="0"/>
                  </a:lnTo>
                  <a:lnTo>
                    <a:pt x="3964388" y="323284"/>
                  </a:lnTo>
                  <a:lnTo>
                    <a:pt x="0" y="323284"/>
                  </a:lnTo>
                  <a:close/>
                </a:path>
              </a:pathLst>
            </a:custGeom>
            <a:solidFill>
              <a:srgbClr val="F5E6CA"/>
            </a:solidFill>
          </p:spPr>
        </p:sp>
        <p:sp>
          <p:nvSpPr>
            <p:cNvPr name="TextBox 5" id="5"/>
            <p:cNvSpPr txBox="true"/>
            <p:nvPr/>
          </p:nvSpPr>
          <p:spPr>
            <a:xfrm>
              <a:off x="0" y="-38100"/>
              <a:ext cx="3964388" cy="36138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32259" y="8350400"/>
            <a:ext cx="556267" cy="486733"/>
            <a:chOff x="0" y="0"/>
            <a:chExt cx="812800" cy="711200"/>
          </a:xfrm>
        </p:grpSpPr>
        <p:sp>
          <p:nvSpPr>
            <p:cNvPr name="Freeform 7" id="7"/>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343F56"/>
            </a:solidFill>
          </p:spPr>
        </p:sp>
        <p:sp>
          <p:nvSpPr>
            <p:cNvPr name="TextBox 8" id="8"/>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588880" y="8376915"/>
            <a:ext cx="11705760" cy="387712"/>
          </a:xfrm>
          <a:prstGeom prst="rect">
            <a:avLst/>
          </a:prstGeom>
        </p:spPr>
        <p:txBody>
          <a:bodyPr anchor="t" rtlCol="false" tIns="0" lIns="0" bIns="0" rIns="0">
            <a:spAutoFit/>
          </a:bodyPr>
          <a:lstStyle/>
          <a:p>
            <a:pPr algn="l">
              <a:lnSpc>
                <a:spcPts val="3080"/>
              </a:lnSpc>
            </a:pPr>
            <a:r>
              <a:rPr lang="en-US" sz="2200" b="true">
                <a:solidFill>
                  <a:srgbClr val="343F56"/>
                </a:solidFill>
                <a:latin typeface="Hagrid Ultra-Bold"/>
                <a:ea typeface="Hagrid Ultra-Bold"/>
                <a:cs typeface="Hagrid Ultra-Bold"/>
                <a:sym typeface="Hagrid Ultra-Bold"/>
              </a:rPr>
              <a:t>ANTONNIA YO'EL WAHYU VEBRIANTI - XI-RPL/06</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5E6CA"/>
        </a:solidFill>
      </p:bgPr>
    </p:bg>
    <p:spTree>
      <p:nvGrpSpPr>
        <p:cNvPr id="1" name=""/>
        <p:cNvGrpSpPr/>
        <p:nvPr/>
      </p:nvGrpSpPr>
      <p:grpSpPr>
        <a:xfrm>
          <a:off x="0" y="0"/>
          <a:ext cx="0" cy="0"/>
          <a:chOff x="0" y="0"/>
          <a:chExt cx="0" cy="0"/>
        </a:xfrm>
      </p:grpSpPr>
      <p:sp>
        <p:nvSpPr>
          <p:cNvPr name="TextBox 2" id="2"/>
          <p:cNvSpPr txBox="true"/>
          <p:nvPr/>
        </p:nvSpPr>
        <p:spPr>
          <a:xfrm rot="0">
            <a:off x="3239097" y="3610612"/>
            <a:ext cx="11809806" cy="2843526"/>
          </a:xfrm>
          <a:prstGeom prst="rect">
            <a:avLst/>
          </a:prstGeom>
        </p:spPr>
        <p:txBody>
          <a:bodyPr anchor="t" rtlCol="false" tIns="0" lIns="0" bIns="0" rIns="0">
            <a:spAutoFit/>
          </a:bodyPr>
          <a:lstStyle/>
          <a:p>
            <a:pPr algn="ctr">
              <a:lnSpc>
                <a:spcPts val="15119"/>
              </a:lnSpc>
            </a:pPr>
            <a:r>
              <a:rPr lang="en-US" b="true" sz="10799">
                <a:solidFill>
                  <a:srgbClr val="343F56"/>
                </a:solidFill>
                <a:latin typeface="Hagrid Heavy"/>
                <a:ea typeface="Hagrid Heavy"/>
                <a:cs typeface="Hagrid Heavy"/>
                <a:sym typeface="Hagrid Heavy"/>
              </a:rPr>
              <a:t>DDL</a:t>
            </a:r>
          </a:p>
          <a:p>
            <a:pPr algn="ctr">
              <a:lnSpc>
                <a:spcPts val="6020"/>
              </a:lnSpc>
            </a:pPr>
            <a:r>
              <a:rPr lang="en-US" b="true" sz="4300">
                <a:solidFill>
                  <a:srgbClr val="343F56"/>
                </a:solidFill>
                <a:latin typeface="Hagrid Heavy"/>
                <a:ea typeface="Hagrid Heavy"/>
                <a:cs typeface="Hagrid Heavy"/>
                <a:sym typeface="Hagrid Heavy"/>
              </a:rPr>
              <a:t>(DATA DEFINITION LANGUAGE)</a:t>
            </a:r>
          </a:p>
        </p:txBody>
      </p:sp>
      <p:sp>
        <p:nvSpPr>
          <p:cNvPr name="TextBox 3" id="3"/>
          <p:cNvSpPr txBox="true"/>
          <p:nvPr/>
        </p:nvSpPr>
        <p:spPr>
          <a:xfrm rot="0">
            <a:off x="1869773" y="1136187"/>
            <a:ext cx="3582966" cy="391794"/>
          </a:xfrm>
          <a:prstGeom prst="rect">
            <a:avLst/>
          </a:prstGeom>
        </p:spPr>
        <p:txBody>
          <a:bodyPr anchor="t" rtlCol="false" tIns="0" lIns="0" bIns="0" rIns="0">
            <a:spAutoFit/>
          </a:bodyPr>
          <a:lstStyle/>
          <a:p>
            <a:pPr algn="l">
              <a:lnSpc>
                <a:spcPts val="3080"/>
              </a:lnSpc>
            </a:pPr>
            <a:r>
              <a:rPr lang="en-US" sz="2200" b="true">
                <a:solidFill>
                  <a:srgbClr val="343F56"/>
                </a:solidFill>
                <a:latin typeface="Hagrid Ultra-Bold"/>
                <a:ea typeface="Hagrid Ultra-Bold"/>
                <a:cs typeface="Hagrid Ultra-Bold"/>
                <a:sym typeface="Hagrid Ultra-Bold"/>
              </a:rPr>
              <a:t>MYSQL</a:t>
            </a:r>
          </a:p>
        </p:txBody>
      </p:sp>
      <p:sp>
        <p:nvSpPr>
          <p:cNvPr name="AutoShape 4" id="4"/>
          <p:cNvSpPr/>
          <p:nvPr/>
        </p:nvSpPr>
        <p:spPr>
          <a:xfrm rot="0">
            <a:off x="5727469" y="1351134"/>
            <a:ext cx="11531831" cy="0"/>
          </a:xfrm>
          <a:prstGeom prst="line">
            <a:avLst/>
          </a:prstGeom>
          <a:ln cap="flat" w="38100">
            <a:solidFill>
              <a:srgbClr val="343F56"/>
            </a:solidFill>
            <a:prstDash val="solid"/>
            <a:headEnd type="none" len="sm" w="sm"/>
            <a:tailEnd type="none" len="sm" w="sm"/>
          </a:ln>
        </p:spPr>
      </p:sp>
      <p:grpSp>
        <p:nvGrpSpPr>
          <p:cNvPr name="Group 5" id="5"/>
          <p:cNvGrpSpPr/>
          <p:nvPr/>
        </p:nvGrpSpPr>
        <p:grpSpPr>
          <a:xfrm rot="0">
            <a:off x="1031218" y="8345443"/>
            <a:ext cx="16228082" cy="912857"/>
            <a:chOff x="0" y="0"/>
            <a:chExt cx="3964388" cy="223003"/>
          </a:xfrm>
        </p:grpSpPr>
        <p:sp>
          <p:nvSpPr>
            <p:cNvPr name="Freeform 6" id="6"/>
            <p:cNvSpPr/>
            <p:nvPr/>
          </p:nvSpPr>
          <p:spPr>
            <a:xfrm flipH="false" flipV="false" rot="0">
              <a:off x="0" y="0"/>
              <a:ext cx="3964388" cy="223003"/>
            </a:xfrm>
            <a:custGeom>
              <a:avLst/>
              <a:gdLst/>
              <a:ahLst/>
              <a:cxnLst/>
              <a:rect r="r" b="b" t="t" l="l"/>
              <a:pathLst>
                <a:path h="223003" w="3964388">
                  <a:moveTo>
                    <a:pt x="0" y="0"/>
                  </a:moveTo>
                  <a:lnTo>
                    <a:pt x="3964388" y="0"/>
                  </a:lnTo>
                  <a:lnTo>
                    <a:pt x="3964388" y="223003"/>
                  </a:lnTo>
                  <a:lnTo>
                    <a:pt x="0" y="223003"/>
                  </a:lnTo>
                  <a:close/>
                </a:path>
              </a:pathLst>
            </a:custGeom>
            <a:solidFill>
              <a:srgbClr val="343F56"/>
            </a:solidFill>
          </p:spPr>
        </p:sp>
        <p:sp>
          <p:nvSpPr>
            <p:cNvPr name="TextBox 7" id="7"/>
            <p:cNvSpPr txBox="true"/>
            <p:nvPr/>
          </p:nvSpPr>
          <p:spPr>
            <a:xfrm>
              <a:off x="0" y="-38100"/>
              <a:ext cx="3964388" cy="26110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07229" y="8558505"/>
            <a:ext cx="12562381" cy="486733"/>
            <a:chOff x="0" y="0"/>
            <a:chExt cx="16749841" cy="648978"/>
          </a:xfrm>
        </p:grpSpPr>
        <p:grpSp>
          <p:nvGrpSpPr>
            <p:cNvPr name="Group 9" id="9"/>
            <p:cNvGrpSpPr/>
            <p:nvPr/>
          </p:nvGrpSpPr>
          <p:grpSpPr>
            <a:xfrm rot="0">
              <a:off x="0" y="0"/>
              <a:ext cx="741689" cy="648978"/>
              <a:chOff x="0" y="0"/>
              <a:chExt cx="812800" cy="711200"/>
            </a:xfrm>
          </p:grpSpPr>
          <p:sp>
            <p:nvSpPr>
              <p:cNvPr name="Freeform 10" id="10"/>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F5E6CA"/>
              </a:solidFill>
            </p:spPr>
          </p:sp>
          <p:sp>
            <p:nvSpPr>
              <p:cNvPr name="TextBox 11" id="11"/>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142162" y="51228"/>
              <a:ext cx="15607679" cy="501075"/>
            </a:xfrm>
            <a:prstGeom prst="rect">
              <a:avLst/>
            </a:prstGeom>
          </p:spPr>
          <p:txBody>
            <a:bodyPr anchor="t" rtlCol="false" tIns="0" lIns="0" bIns="0" rIns="0">
              <a:spAutoFit/>
            </a:bodyPr>
            <a:lstStyle/>
            <a:p>
              <a:pPr algn="l">
                <a:lnSpc>
                  <a:spcPts val="3080"/>
                </a:lnSpc>
              </a:pPr>
              <a:r>
                <a:rPr lang="en-US" sz="2200" b="true">
                  <a:solidFill>
                    <a:srgbClr val="F5E6CA"/>
                  </a:solidFill>
                  <a:latin typeface="Hagrid Ultra-Bold"/>
                  <a:ea typeface="Hagrid Ultra-Bold"/>
                  <a:cs typeface="Hagrid Ultra-Bold"/>
                  <a:sym typeface="Hagrid Ultra-Bold"/>
                </a:rPr>
                <a:t>ANTONNIA YO'EL WAHYU VEBRIANTI - XI-RPL/06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sp>
        <p:nvSpPr>
          <p:cNvPr name="Freeform 2" id="2"/>
          <p:cNvSpPr/>
          <p:nvPr/>
        </p:nvSpPr>
        <p:spPr>
          <a:xfrm flipH="false" flipV="false" rot="0">
            <a:off x="1352088" y="5250014"/>
            <a:ext cx="368749" cy="368749"/>
          </a:xfrm>
          <a:custGeom>
            <a:avLst/>
            <a:gdLst/>
            <a:ahLst/>
            <a:cxnLst/>
            <a:rect r="r" b="b" t="t" l="l"/>
            <a:pathLst>
              <a:path h="368749" w="368749">
                <a:moveTo>
                  <a:pt x="0" y="0"/>
                </a:moveTo>
                <a:lnTo>
                  <a:pt x="368749" y="0"/>
                </a:lnTo>
                <a:lnTo>
                  <a:pt x="368749" y="368749"/>
                </a:lnTo>
                <a:lnTo>
                  <a:pt x="0" y="368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2088" y="7718395"/>
            <a:ext cx="368749" cy="368749"/>
          </a:xfrm>
          <a:custGeom>
            <a:avLst/>
            <a:gdLst/>
            <a:ahLst/>
            <a:cxnLst/>
            <a:rect r="r" b="b" t="t" l="l"/>
            <a:pathLst>
              <a:path h="368749" w="368749">
                <a:moveTo>
                  <a:pt x="0" y="0"/>
                </a:moveTo>
                <a:lnTo>
                  <a:pt x="368749" y="0"/>
                </a:lnTo>
                <a:lnTo>
                  <a:pt x="368749" y="368749"/>
                </a:lnTo>
                <a:lnTo>
                  <a:pt x="0" y="368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52088" y="1646062"/>
            <a:ext cx="6258540" cy="4654889"/>
          </a:xfrm>
          <a:custGeom>
            <a:avLst/>
            <a:gdLst/>
            <a:ahLst/>
            <a:cxnLst/>
            <a:rect r="r" b="b" t="t" l="l"/>
            <a:pathLst>
              <a:path h="4654889" w="6258540">
                <a:moveTo>
                  <a:pt x="0" y="0"/>
                </a:moveTo>
                <a:lnTo>
                  <a:pt x="6258540" y="0"/>
                </a:lnTo>
                <a:lnTo>
                  <a:pt x="6258540" y="4654889"/>
                </a:lnTo>
                <a:lnTo>
                  <a:pt x="0" y="4654889"/>
                </a:lnTo>
                <a:lnTo>
                  <a:pt x="0" y="0"/>
                </a:lnTo>
                <a:close/>
              </a:path>
            </a:pathLst>
          </a:custGeom>
          <a:blipFill>
            <a:blip r:embed="rId4"/>
            <a:stretch>
              <a:fillRect l="0" t="-136025" r="-274650" b="-47318"/>
            </a:stretch>
          </a:blipFill>
        </p:spPr>
      </p:sp>
      <p:sp>
        <p:nvSpPr>
          <p:cNvPr name="Freeform 5" id="5"/>
          <p:cNvSpPr/>
          <p:nvPr/>
        </p:nvSpPr>
        <p:spPr>
          <a:xfrm flipH="false" flipV="false" rot="0">
            <a:off x="1352088" y="7101824"/>
            <a:ext cx="6258540" cy="800946"/>
          </a:xfrm>
          <a:custGeom>
            <a:avLst/>
            <a:gdLst/>
            <a:ahLst/>
            <a:cxnLst/>
            <a:rect r="r" b="b" t="t" l="l"/>
            <a:pathLst>
              <a:path h="800946" w="6258540">
                <a:moveTo>
                  <a:pt x="0" y="0"/>
                </a:moveTo>
                <a:lnTo>
                  <a:pt x="6258540" y="0"/>
                </a:lnTo>
                <a:lnTo>
                  <a:pt x="6258540" y="800946"/>
                </a:lnTo>
                <a:lnTo>
                  <a:pt x="0" y="800946"/>
                </a:lnTo>
                <a:lnTo>
                  <a:pt x="0" y="0"/>
                </a:lnTo>
                <a:close/>
              </a:path>
            </a:pathLst>
          </a:custGeom>
          <a:blipFill>
            <a:blip r:embed="rId4"/>
            <a:stretch>
              <a:fillRect l="0" t="-1371718" r="-274650" b="-175000"/>
            </a:stretch>
          </a:blipFill>
        </p:spPr>
      </p:sp>
      <p:sp>
        <p:nvSpPr>
          <p:cNvPr name="Freeform 6" id="6"/>
          <p:cNvSpPr/>
          <p:nvPr/>
        </p:nvSpPr>
        <p:spPr>
          <a:xfrm flipH="false" flipV="false" rot="0">
            <a:off x="9667494" y="1646062"/>
            <a:ext cx="6258540" cy="800946"/>
          </a:xfrm>
          <a:custGeom>
            <a:avLst/>
            <a:gdLst/>
            <a:ahLst/>
            <a:cxnLst/>
            <a:rect r="r" b="b" t="t" l="l"/>
            <a:pathLst>
              <a:path h="800946" w="6258540">
                <a:moveTo>
                  <a:pt x="0" y="0"/>
                </a:moveTo>
                <a:lnTo>
                  <a:pt x="6258540" y="0"/>
                </a:lnTo>
                <a:lnTo>
                  <a:pt x="6258540" y="800946"/>
                </a:lnTo>
                <a:lnTo>
                  <a:pt x="0" y="800946"/>
                </a:lnTo>
                <a:lnTo>
                  <a:pt x="0" y="0"/>
                </a:lnTo>
                <a:close/>
              </a:path>
            </a:pathLst>
          </a:custGeom>
          <a:blipFill>
            <a:blip r:embed="rId4"/>
            <a:stretch>
              <a:fillRect l="0" t="-1471718" r="-274650" b="-74999"/>
            </a:stretch>
          </a:blipFill>
        </p:spPr>
      </p:sp>
      <p:sp>
        <p:nvSpPr>
          <p:cNvPr name="Freeform 7" id="7"/>
          <p:cNvSpPr/>
          <p:nvPr/>
        </p:nvSpPr>
        <p:spPr>
          <a:xfrm flipH="false" flipV="false" rot="0">
            <a:off x="9667494" y="3527899"/>
            <a:ext cx="6258540" cy="1500959"/>
          </a:xfrm>
          <a:custGeom>
            <a:avLst/>
            <a:gdLst/>
            <a:ahLst/>
            <a:cxnLst/>
            <a:rect r="r" b="b" t="t" l="l"/>
            <a:pathLst>
              <a:path h="1500959" w="6258540">
                <a:moveTo>
                  <a:pt x="0" y="0"/>
                </a:moveTo>
                <a:lnTo>
                  <a:pt x="6258540" y="0"/>
                </a:lnTo>
                <a:lnTo>
                  <a:pt x="6258540" y="1500959"/>
                </a:lnTo>
                <a:lnTo>
                  <a:pt x="0" y="1500959"/>
                </a:lnTo>
                <a:lnTo>
                  <a:pt x="0" y="0"/>
                </a:lnTo>
                <a:close/>
              </a:path>
            </a:pathLst>
          </a:custGeom>
          <a:blipFill>
            <a:blip r:embed="rId5"/>
            <a:stretch>
              <a:fillRect l="-67412" t="-208255" r="-47996" b="-163293"/>
            </a:stretch>
          </a:blipFill>
        </p:spPr>
      </p:sp>
      <p:sp>
        <p:nvSpPr>
          <p:cNvPr name="TextBox 8" id="8"/>
          <p:cNvSpPr txBox="true"/>
          <p:nvPr/>
        </p:nvSpPr>
        <p:spPr>
          <a:xfrm rot="0">
            <a:off x="1028700" y="971550"/>
            <a:ext cx="7305528" cy="448310"/>
          </a:xfrm>
          <a:prstGeom prst="rect">
            <a:avLst/>
          </a:prstGeom>
        </p:spPr>
        <p:txBody>
          <a:bodyPr anchor="t" rtlCol="false" tIns="0" lIns="0" bIns="0" rIns="0">
            <a:spAutoFit/>
          </a:bodyPr>
          <a:lstStyle/>
          <a:p>
            <a:pPr algn="l">
              <a:lnSpc>
                <a:spcPts val="3640"/>
              </a:lnSpc>
            </a:pPr>
            <a:r>
              <a:rPr lang="en-US" sz="2600" b="true">
                <a:solidFill>
                  <a:srgbClr val="F5E6CA"/>
                </a:solidFill>
                <a:latin typeface="Hagrid Heavy"/>
                <a:ea typeface="Hagrid Heavy"/>
                <a:cs typeface="Hagrid Heavy"/>
                <a:sym typeface="Hagrid Heavy"/>
              </a:rPr>
              <a:t>1. MENAMPILKAN DATABASES</a:t>
            </a:r>
          </a:p>
        </p:txBody>
      </p:sp>
      <p:sp>
        <p:nvSpPr>
          <p:cNvPr name="TextBox 9" id="9"/>
          <p:cNvSpPr txBox="true"/>
          <p:nvPr/>
        </p:nvSpPr>
        <p:spPr>
          <a:xfrm rot="0">
            <a:off x="1028700" y="6472401"/>
            <a:ext cx="7305528" cy="476885"/>
          </a:xfrm>
          <a:prstGeom prst="rect">
            <a:avLst/>
          </a:prstGeom>
        </p:spPr>
        <p:txBody>
          <a:bodyPr anchor="t" rtlCol="false" tIns="0" lIns="0" bIns="0" rIns="0">
            <a:spAutoFit/>
          </a:bodyPr>
          <a:lstStyle/>
          <a:p>
            <a:pPr algn="l">
              <a:lnSpc>
                <a:spcPts val="3640"/>
              </a:lnSpc>
            </a:pPr>
            <a:r>
              <a:rPr lang="en-US" sz="2600" b="true">
                <a:solidFill>
                  <a:srgbClr val="F5E6CA"/>
                </a:solidFill>
                <a:latin typeface="Hagrid Heavy"/>
                <a:ea typeface="Hagrid Heavy"/>
                <a:cs typeface="Hagrid Heavy"/>
                <a:sym typeface="Hagrid Heavy"/>
              </a:rPr>
              <a:t>2. MEMBUAT DATABASE</a:t>
            </a:r>
          </a:p>
        </p:txBody>
      </p:sp>
      <p:sp>
        <p:nvSpPr>
          <p:cNvPr name="TextBox 10" id="10"/>
          <p:cNvSpPr txBox="true"/>
          <p:nvPr/>
        </p:nvSpPr>
        <p:spPr>
          <a:xfrm rot="0">
            <a:off x="9144000" y="942975"/>
            <a:ext cx="7305528" cy="476885"/>
          </a:xfrm>
          <a:prstGeom prst="rect">
            <a:avLst/>
          </a:prstGeom>
        </p:spPr>
        <p:txBody>
          <a:bodyPr anchor="t" rtlCol="false" tIns="0" lIns="0" bIns="0" rIns="0">
            <a:spAutoFit/>
          </a:bodyPr>
          <a:lstStyle/>
          <a:p>
            <a:pPr algn="l">
              <a:lnSpc>
                <a:spcPts val="3640"/>
              </a:lnSpc>
            </a:pPr>
            <a:r>
              <a:rPr lang="en-US" sz="2600" b="true">
                <a:solidFill>
                  <a:srgbClr val="F5E6CA"/>
                </a:solidFill>
                <a:latin typeface="Hagrid Heavy"/>
                <a:ea typeface="Hagrid Heavy"/>
                <a:cs typeface="Hagrid Heavy"/>
                <a:sym typeface="Hagrid Heavy"/>
              </a:rPr>
              <a:t>3. MENGHAPUS DATABASE</a:t>
            </a:r>
          </a:p>
        </p:txBody>
      </p:sp>
      <p:sp>
        <p:nvSpPr>
          <p:cNvPr name="TextBox 11" id="11"/>
          <p:cNvSpPr txBox="true"/>
          <p:nvPr/>
        </p:nvSpPr>
        <p:spPr>
          <a:xfrm rot="0">
            <a:off x="9144000" y="2822414"/>
            <a:ext cx="7305528" cy="476885"/>
          </a:xfrm>
          <a:prstGeom prst="rect">
            <a:avLst/>
          </a:prstGeom>
        </p:spPr>
        <p:txBody>
          <a:bodyPr anchor="t" rtlCol="false" tIns="0" lIns="0" bIns="0" rIns="0">
            <a:spAutoFit/>
          </a:bodyPr>
          <a:lstStyle/>
          <a:p>
            <a:pPr algn="l">
              <a:lnSpc>
                <a:spcPts val="3640"/>
              </a:lnSpc>
            </a:pPr>
            <a:r>
              <a:rPr lang="en-US" sz="2600" b="true">
                <a:solidFill>
                  <a:srgbClr val="F5E6CA"/>
                </a:solidFill>
                <a:latin typeface="Hagrid Heavy"/>
                <a:ea typeface="Hagrid Heavy"/>
                <a:cs typeface="Hagrid Heavy"/>
                <a:sym typeface="Hagrid Heavy"/>
              </a:rPr>
              <a:t>4. MENGAKTIFKAN DATABASE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5E6CA"/>
        </a:solidFill>
      </p:bgPr>
    </p:bg>
    <p:spTree>
      <p:nvGrpSpPr>
        <p:cNvPr id="1" name=""/>
        <p:cNvGrpSpPr/>
        <p:nvPr/>
      </p:nvGrpSpPr>
      <p:grpSpPr>
        <a:xfrm>
          <a:off x="0" y="0"/>
          <a:ext cx="0" cy="0"/>
          <a:chOff x="0" y="0"/>
          <a:chExt cx="0" cy="0"/>
        </a:xfrm>
      </p:grpSpPr>
      <p:sp>
        <p:nvSpPr>
          <p:cNvPr name="TextBox 2" id="2"/>
          <p:cNvSpPr txBox="true"/>
          <p:nvPr/>
        </p:nvSpPr>
        <p:spPr>
          <a:xfrm rot="0">
            <a:off x="1028700" y="808990"/>
            <a:ext cx="3582966" cy="401319"/>
          </a:xfrm>
          <a:prstGeom prst="rect">
            <a:avLst/>
          </a:prstGeom>
        </p:spPr>
        <p:txBody>
          <a:bodyPr anchor="t" rtlCol="false" tIns="0" lIns="0" bIns="0" rIns="0">
            <a:spAutoFit/>
          </a:bodyPr>
          <a:lstStyle/>
          <a:p>
            <a:pPr algn="l">
              <a:lnSpc>
                <a:spcPts val="3080"/>
              </a:lnSpc>
            </a:pPr>
            <a:r>
              <a:rPr lang="en-US" sz="2200" b="true">
                <a:solidFill>
                  <a:srgbClr val="343F56"/>
                </a:solidFill>
                <a:latin typeface="Hagrid Ultra-Bold"/>
                <a:ea typeface="Hagrid Ultra-Bold"/>
                <a:cs typeface="Hagrid Ultra-Bold"/>
                <a:sym typeface="Hagrid Ultra-Bold"/>
              </a:rPr>
              <a:t>DDL</a:t>
            </a:r>
          </a:p>
        </p:txBody>
      </p:sp>
      <p:sp>
        <p:nvSpPr>
          <p:cNvPr name="AutoShape 3" id="3"/>
          <p:cNvSpPr/>
          <p:nvPr/>
        </p:nvSpPr>
        <p:spPr>
          <a:xfrm>
            <a:off x="5727469" y="1047750"/>
            <a:ext cx="11531831" cy="0"/>
          </a:xfrm>
          <a:prstGeom prst="line">
            <a:avLst/>
          </a:prstGeom>
          <a:ln cap="flat" w="38100">
            <a:solidFill>
              <a:srgbClr val="343F56"/>
            </a:solidFill>
            <a:prstDash val="solid"/>
            <a:headEnd type="none" len="sm" w="sm"/>
            <a:tailEnd type="none" len="sm" w="sm"/>
          </a:ln>
        </p:spPr>
      </p:sp>
      <p:grpSp>
        <p:nvGrpSpPr>
          <p:cNvPr name="Group 4" id="4"/>
          <p:cNvGrpSpPr/>
          <p:nvPr/>
        </p:nvGrpSpPr>
        <p:grpSpPr>
          <a:xfrm rot="0">
            <a:off x="1707229" y="8558505"/>
            <a:ext cx="556267" cy="486733"/>
            <a:chOff x="0" y="0"/>
            <a:chExt cx="812800" cy="711200"/>
          </a:xfrm>
        </p:grpSpPr>
        <p:sp>
          <p:nvSpPr>
            <p:cNvPr name="Freeform 5" id="5"/>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F5E6CA"/>
            </a:solidFill>
          </p:spPr>
        </p:sp>
        <p:sp>
          <p:nvSpPr>
            <p:cNvPr name="TextBox 6" id="6"/>
            <p:cNvSpPr txBox="true"/>
            <p:nvPr/>
          </p:nvSpPr>
          <p:spPr>
            <a:xfrm>
              <a:off x="76200" y="12700"/>
              <a:ext cx="660400" cy="571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491236" y="1413732"/>
            <a:ext cx="7305528" cy="621665"/>
          </a:xfrm>
          <a:prstGeom prst="rect">
            <a:avLst/>
          </a:prstGeom>
        </p:spPr>
        <p:txBody>
          <a:bodyPr anchor="t" rtlCol="false" tIns="0" lIns="0" bIns="0" rIns="0">
            <a:spAutoFit/>
          </a:bodyPr>
          <a:lstStyle/>
          <a:p>
            <a:pPr algn="ctr">
              <a:lnSpc>
                <a:spcPts val="4759"/>
              </a:lnSpc>
            </a:pPr>
            <a:r>
              <a:rPr lang="en-US" b="true" sz="3399">
                <a:solidFill>
                  <a:srgbClr val="343F56"/>
                </a:solidFill>
                <a:latin typeface="Hagrid Heavy"/>
                <a:ea typeface="Hagrid Heavy"/>
                <a:cs typeface="Hagrid Heavy"/>
                <a:sym typeface="Hagrid Heavy"/>
              </a:rPr>
              <a:t>TIPE DATA</a:t>
            </a:r>
          </a:p>
        </p:txBody>
      </p:sp>
      <p:sp>
        <p:nvSpPr>
          <p:cNvPr name="TextBox 8" id="8"/>
          <p:cNvSpPr txBox="true"/>
          <p:nvPr/>
        </p:nvSpPr>
        <p:spPr>
          <a:xfrm rot="0">
            <a:off x="2548170" y="2368775"/>
            <a:ext cx="5886131" cy="47371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1. TIPE DATA NUMERIK</a:t>
            </a:r>
          </a:p>
        </p:txBody>
      </p:sp>
      <p:sp>
        <p:nvSpPr>
          <p:cNvPr name="TextBox 9" id="9"/>
          <p:cNvSpPr txBox="true"/>
          <p:nvPr/>
        </p:nvSpPr>
        <p:spPr>
          <a:xfrm rot="0">
            <a:off x="2548170" y="2990822"/>
            <a:ext cx="2764731" cy="228663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TINYINT</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SMALLINT</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MEDIUMINT</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INT</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BIGINT</a:t>
            </a:r>
          </a:p>
        </p:txBody>
      </p:sp>
      <p:grpSp>
        <p:nvGrpSpPr>
          <p:cNvPr name="Group 10" id="10"/>
          <p:cNvGrpSpPr/>
          <p:nvPr/>
        </p:nvGrpSpPr>
        <p:grpSpPr>
          <a:xfrm rot="0">
            <a:off x="2548170" y="5823557"/>
            <a:ext cx="5886131" cy="3338195"/>
            <a:chOff x="0" y="0"/>
            <a:chExt cx="7848175" cy="4450927"/>
          </a:xfrm>
        </p:grpSpPr>
        <p:sp>
          <p:nvSpPr>
            <p:cNvPr name="TextBox 11" id="11"/>
            <p:cNvSpPr txBox="true"/>
            <p:nvPr/>
          </p:nvSpPr>
          <p:spPr>
            <a:xfrm rot="0">
              <a:off x="0" y="-57150"/>
              <a:ext cx="7848175" cy="125603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2. TIPE DATA UNTUK PENANGGALAN DAN WAKTU</a:t>
              </a:r>
            </a:p>
          </p:txBody>
        </p:sp>
        <p:sp>
          <p:nvSpPr>
            <p:cNvPr name="TextBox 12" id="12"/>
            <p:cNvSpPr txBox="true"/>
            <p:nvPr/>
          </p:nvSpPr>
          <p:spPr>
            <a:xfrm rot="0">
              <a:off x="0" y="1424305"/>
              <a:ext cx="4120847" cy="3026622"/>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DATETIME</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DATE</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TIMESTAMP</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TIME</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YEAR</a:t>
              </a:r>
            </a:p>
          </p:txBody>
        </p:sp>
      </p:grpSp>
      <p:sp>
        <p:nvSpPr>
          <p:cNvPr name="TextBox 13" id="13"/>
          <p:cNvSpPr txBox="true"/>
          <p:nvPr/>
        </p:nvSpPr>
        <p:spPr>
          <a:xfrm rot="0">
            <a:off x="10245539" y="2410241"/>
            <a:ext cx="5886131" cy="473710"/>
          </a:xfrm>
          <a:prstGeom prst="rect">
            <a:avLst/>
          </a:prstGeom>
        </p:spPr>
        <p:txBody>
          <a:bodyPr anchor="t" rtlCol="false" tIns="0" lIns="0" bIns="0" rIns="0">
            <a:spAutoFit/>
          </a:bodyPr>
          <a:lstStyle/>
          <a:p>
            <a:pPr algn="l">
              <a:lnSpc>
                <a:spcPts val="3640"/>
              </a:lnSpc>
            </a:pPr>
            <a:r>
              <a:rPr lang="en-US" b="true" sz="2600">
                <a:solidFill>
                  <a:srgbClr val="343F56"/>
                </a:solidFill>
                <a:latin typeface="Hagrid Heavy"/>
                <a:ea typeface="Hagrid Heavy"/>
                <a:cs typeface="Hagrid Heavy"/>
                <a:sym typeface="Hagrid Heavy"/>
              </a:rPr>
              <a:t>3. TIPE DATA STRING</a:t>
            </a:r>
          </a:p>
        </p:txBody>
      </p:sp>
      <p:sp>
        <p:nvSpPr>
          <p:cNvPr name="TextBox 14" id="14"/>
          <p:cNvSpPr txBox="true"/>
          <p:nvPr/>
        </p:nvSpPr>
        <p:spPr>
          <a:xfrm rot="0">
            <a:off x="10245539" y="3032289"/>
            <a:ext cx="3630872" cy="502983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TINYTEXT</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TINYBLOB</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TEXT</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BLOB</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MEDIUMTEXT</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MEDIUMBLOB</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LONGBLOB</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VARCHAR</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CHAR</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ENUM</a:t>
            </a:r>
          </a:p>
          <a:p>
            <a:pPr algn="l" marL="561341" indent="-280670" lvl="1">
              <a:lnSpc>
                <a:spcPts val="3640"/>
              </a:lnSpc>
              <a:buFont typeface="Arial"/>
              <a:buChar char="•"/>
            </a:pPr>
            <a:r>
              <a:rPr lang="en-US" b="true" sz="2600">
                <a:solidFill>
                  <a:srgbClr val="343F56"/>
                </a:solidFill>
                <a:latin typeface="Poppins Heavy"/>
                <a:ea typeface="Poppins Heavy"/>
                <a:cs typeface="Poppins Heavy"/>
                <a:sym typeface="Poppins Heavy"/>
              </a:rPr>
              <a:t>SET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sp>
        <p:nvSpPr>
          <p:cNvPr name="Freeform 2" id="2"/>
          <p:cNvSpPr/>
          <p:nvPr/>
        </p:nvSpPr>
        <p:spPr>
          <a:xfrm flipH="false" flipV="false" rot="0">
            <a:off x="1352088" y="5250014"/>
            <a:ext cx="368749" cy="368749"/>
          </a:xfrm>
          <a:custGeom>
            <a:avLst/>
            <a:gdLst/>
            <a:ahLst/>
            <a:cxnLst/>
            <a:rect r="r" b="b" t="t" l="l"/>
            <a:pathLst>
              <a:path h="368749" w="368749">
                <a:moveTo>
                  <a:pt x="0" y="0"/>
                </a:moveTo>
                <a:lnTo>
                  <a:pt x="368749" y="0"/>
                </a:lnTo>
                <a:lnTo>
                  <a:pt x="368749" y="368749"/>
                </a:lnTo>
                <a:lnTo>
                  <a:pt x="0" y="368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2088" y="7718395"/>
            <a:ext cx="368749" cy="368749"/>
          </a:xfrm>
          <a:custGeom>
            <a:avLst/>
            <a:gdLst/>
            <a:ahLst/>
            <a:cxnLst/>
            <a:rect r="r" b="b" t="t" l="l"/>
            <a:pathLst>
              <a:path h="368749" w="368749">
                <a:moveTo>
                  <a:pt x="0" y="0"/>
                </a:moveTo>
                <a:lnTo>
                  <a:pt x="368749" y="0"/>
                </a:lnTo>
                <a:lnTo>
                  <a:pt x="368749" y="368749"/>
                </a:lnTo>
                <a:lnTo>
                  <a:pt x="0" y="368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2105750"/>
            <a:ext cx="7305528" cy="2248823"/>
            <a:chOff x="0" y="0"/>
            <a:chExt cx="9740704" cy="2998431"/>
          </a:xfrm>
        </p:grpSpPr>
        <p:sp>
          <p:nvSpPr>
            <p:cNvPr name="Freeform 5" id="5"/>
            <p:cNvSpPr/>
            <p:nvPr/>
          </p:nvSpPr>
          <p:spPr>
            <a:xfrm flipH="false" flipV="false" rot="0">
              <a:off x="0" y="1108287"/>
              <a:ext cx="8880391" cy="1890144"/>
            </a:xfrm>
            <a:custGeom>
              <a:avLst/>
              <a:gdLst/>
              <a:ahLst/>
              <a:cxnLst/>
              <a:rect r="r" b="b" t="t" l="l"/>
              <a:pathLst>
                <a:path h="1890144" w="8880391">
                  <a:moveTo>
                    <a:pt x="0" y="0"/>
                  </a:moveTo>
                  <a:lnTo>
                    <a:pt x="8880391" y="0"/>
                  </a:lnTo>
                  <a:lnTo>
                    <a:pt x="8880391" y="1890144"/>
                  </a:lnTo>
                  <a:lnTo>
                    <a:pt x="0" y="1890144"/>
                  </a:lnTo>
                  <a:lnTo>
                    <a:pt x="0" y="0"/>
                  </a:lnTo>
                  <a:close/>
                </a:path>
              </a:pathLst>
            </a:custGeom>
            <a:blipFill>
              <a:blip r:embed="rId4"/>
              <a:stretch>
                <a:fillRect l="-34460" t="-186116" r="-37674" b="-138468"/>
              </a:stretch>
            </a:blipFill>
          </p:spPr>
        </p:sp>
        <p:sp>
          <p:nvSpPr>
            <p:cNvPr name="TextBox 6" id="6"/>
            <p:cNvSpPr txBox="true"/>
            <p:nvPr/>
          </p:nvSpPr>
          <p:spPr>
            <a:xfrm rot="0">
              <a:off x="0" y="-85725"/>
              <a:ext cx="9740704" cy="647912"/>
            </a:xfrm>
            <a:prstGeom prst="rect">
              <a:avLst/>
            </a:prstGeom>
          </p:spPr>
          <p:txBody>
            <a:bodyPr anchor="t" rtlCol="false" tIns="0" lIns="0" bIns="0" rIns="0">
              <a:spAutoFit/>
            </a:bodyPr>
            <a:lstStyle/>
            <a:p>
              <a:pPr algn="l">
                <a:lnSpc>
                  <a:spcPts val="3900"/>
                </a:lnSpc>
              </a:pPr>
              <a:r>
                <a:rPr lang="en-US" sz="2600" b="true">
                  <a:solidFill>
                    <a:srgbClr val="F5E6CA"/>
                  </a:solidFill>
                  <a:latin typeface="Hagrid Heavy"/>
                  <a:ea typeface="Hagrid Heavy"/>
                  <a:cs typeface="Hagrid Heavy"/>
                  <a:sym typeface="Hagrid Heavy"/>
                </a:rPr>
                <a:t>1. MEMBUAT TABEL</a:t>
              </a:r>
            </a:p>
          </p:txBody>
        </p:sp>
      </p:grpSp>
      <p:grpSp>
        <p:nvGrpSpPr>
          <p:cNvPr name="Group 7" id="7"/>
          <p:cNvGrpSpPr/>
          <p:nvPr/>
        </p:nvGrpSpPr>
        <p:grpSpPr>
          <a:xfrm rot="0">
            <a:off x="9953772" y="2105750"/>
            <a:ext cx="7305528" cy="3173436"/>
            <a:chOff x="0" y="0"/>
            <a:chExt cx="9740704" cy="4231248"/>
          </a:xfrm>
        </p:grpSpPr>
        <p:sp>
          <p:nvSpPr>
            <p:cNvPr name="Freeform 8" id="8"/>
            <p:cNvSpPr/>
            <p:nvPr/>
          </p:nvSpPr>
          <p:spPr>
            <a:xfrm flipH="false" flipV="false" rot="0">
              <a:off x="0" y="880830"/>
              <a:ext cx="6700836" cy="3350418"/>
            </a:xfrm>
            <a:custGeom>
              <a:avLst/>
              <a:gdLst/>
              <a:ahLst/>
              <a:cxnLst/>
              <a:rect r="r" b="b" t="t" l="l"/>
              <a:pathLst>
                <a:path h="3350418" w="6700836">
                  <a:moveTo>
                    <a:pt x="0" y="0"/>
                  </a:moveTo>
                  <a:lnTo>
                    <a:pt x="6700836" y="0"/>
                  </a:lnTo>
                  <a:lnTo>
                    <a:pt x="6700836" y="3350418"/>
                  </a:lnTo>
                  <a:lnTo>
                    <a:pt x="0" y="3350418"/>
                  </a:lnTo>
                  <a:lnTo>
                    <a:pt x="0" y="0"/>
                  </a:lnTo>
                  <a:close/>
                </a:path>
              </a:pathLst>
            </a:custGeom>
            <a:blipFill>
              <a:blip r:embed="rId5"/>
              <a:stretch>
                <a:fillRect l="-159187" t="-204710" r="-256998" b="-237283"/>
              </a:stretch>
            </a:blipFill>
          </p:spPr>
        </p:sp>
        <p:sp>
          <p:nvSpPr>
            <p:cNvPr name="TextBox 9" id="9"/>
            <p:cNvSpPr txBox="true"/>
            <p:nvPr/>
          </p:nvSpPr>
          <p:spPr>
            <a:xfrm rot="0">
              <a:off x="0" y="-57150"/>
              <a:ext cx="9740704" cy="612563"/>
            </a:xfrm>
            <a:prstGeom prst="rect">
              <a:avLst/>
            </a:prstGeom>
          </p:spPr>
          <p:txBody>
            <a:bodyPr anchor="t" rtlCol="false" tIns="0" lIns="0" bIns="0" rIns="0">
              <a:spAutoFit/>
            </a:bodyPr>
            <a:lstStyle/>
            <a:p>
              <a:pPr algn="l">
                <a:lnSpc>
                  <a:spcPts val="3640"/>
                </a:lnSpc>
              </a:pPr>
              <a:r>
                <a:rPr lang="en-US" sz="2600" b="true">
                  <a:solidFill>
                    <a:srgbClr val="F5E6CA"/>
                  </a:solidFill>
                  <a:latin typeface="Hagrid Heavy"/>
                  <a:ea typeface="Hagrid Heavy"/>
                  <a:cs typeface="Hagrid Heavy"/>
                  <a:sym typeface="Hagrid Heavy"/>
                </a:rPr>
                <a:t>2. MENAMPILKAN TABEL</a:t>
              </a:r>
            </a:p>
          </p:txBody>
        </p:sp>
      </p:grpSp>
      <p:grpSp>
        <p:nvGrpSpPr>
          <p:cNvPr name="Group 10" id="10"/>
          <p:cNvGrpSpPr/>
          <p:nvPr/>
        </p:nvGrpSpPr>
        <p:grpSpPr>
          <a:xfrm rot="0">
            <a:off x="1028700" y="5851978"/>
            <a:ext cx="10322604" cy="3406322"/>
            <a:chOff x="0" y="0"/>
            <a:chExt cx="13763472" cy="4541763"/>
          </a:xfrm>
        </p:grpSpPr>
        <p:sp>
          <p:nvSpPr>
            <p:cNvPr name="Freeform 11" id="11"/>
            <p:cNvSpPr/>
            <p:nvPr/>
          </p:nvSpPr>
          <p:spPr>
            <a:xfrm flipH="false" flipV="false" rot="0">
              <a:off x="0" y="1114213"/>
              <a:ext cx="13763472" cy="3427549"/>
            </a:xfrm>
            <a:custGeom>
              <a:avLst/>
              <a:gdLst/>
              <a:ahLst/>
              <a:cxnLst/>
              <a:rect r="r" b="b" t="t" l="l"/>
              <a:pathLst>
                <a:path h="3427549" w="13763472">
                  <a:moveTo>
                    <a:pt x="0" y="0"/>
                  </a:moveTo>
                  <a:lnTo>
                    <a:pt x="13763472" y="0"/>
                  </a:lnTo>
                  <a:lnTo>
                    <a:pt x="13763472" y="3427550"/>
                  </a:lnTo>
                  <a:lnTo>
                    <a:pt x="0" y="3427550"/>
                  </a:lnTo>
                  <a:lnTo>
                    <a:pt x="0" y="0"/>
                  </a:lnTo>
                  <a:close/>
                </a:path>
              </a:pathLst>
            </a:custGeom>
            <a:blipFill>
              <a:blip r:embed="rId5"/>
              <a:stretch>
                <a:fillRect l="-77383" t="-399779" r="-73732" b="-29612"/>
              </a:stretch>
            </a:blipFill>
          </p:spPr>
        </p:sp>
        <p:sp>
          <p:nvSpPr>
            <p:cNvPr name="TextBox 12" id="12"/>
            <p:cNvSpPr txBox="true"/>
            <p:nvPr/>
          </p:nvSpPr>
          <p:spPr>
            <a:xfrm rot="0">
              <a:off x="0" y="-57150"/>
              <a:ext cx="9740704" cy="612563"/>
            </a:xfrm>
            <a:prstGeom prst="rect">
              <a:avLst/>
            </a:prstGeom>
          </p:spPr>
          <p:txBody>
            <a:bodyPr anchor="t" rtlCol="false" tIns="0" lIns="0" bIns="0" rIns="0">
              <a:spAutoFit/>
            </a:bodyPr>
            <a:lstStyle/>
            <a:p>
              <a:pPr algn="l">
                <a:lnSpc>
                  <a:spcPts val="3640"/>
                </a:lnSpc>
              </a:pPr>
              <a:r>
                <a:rPr lang="en-US" sz="2600" b="true">
                  <a:solidFill>
                    <a:srgbClr val="F5E6CA"/>
                  </a:solidFill>
                  <a:latin typeface="Hagrid Heavy"/>
                  <a:ea typeface="Hagrid Heavy"/>
                  <a:cs typeface="Hagrid Heavy"/>
                  <a:sym typeface="Hagrid Heavy"/>
                </a:rPr>
                <a:t>3. MENAMPILKAN STRUKTUR TABEL</a:t>
              </a:r>
            </a:p>
          </p:txBody>
        </p:sp>
      </p:grpSp>
      <p:sp>
        <p:nvSpPr>
          <p:cNvPr name="TextBox 13" id="13"/>
          <p:cNvSpPr txBox="true"/>
          <p:nvPr/>
        </p:nvSpPr>
        <p:spPr>
          <a:xfrm rot="0">
            <a:off x="1028700" y="808990"/>
            <a:ext cx="3582966" cy="401319"/>
          </a:xfrm>
          <a:prstGeom prst="rect">
            <a:avLst/>
          </a:prstGeom>
        </p:spPr>
        <p:txBody>
          <a:bodyPr anchor="t" rtlCol="false" tIns="0" lIns="0" bIns="0" rIns="0">
            <a:spAutoFit/>
          </a:bodyPr>
          <a:lstStyle/>
          <a:p>
            <a:pPr algn="l">
              <a:lnSpc>
                <a:spcPts val="3080"/>
              </a:lnSpc>
            </a:pPr>
            <a:r>
              <a:rPr lang="en-US" sz="2200" b="true">
                <a:solidFill>
                  <a:srgbClr val="F5E6CA"/>
                </a:solidFill>
                <a:latin typeface="Hagrid Ultra-Bold"/>
                <a:ea typeface="Hagrid Ultra-Bold"/>
                <a:cs typeface="Hagrid Ultra-Bold"/>
                <a:sym typeface="Hagrid Ultra-Bold"/>
              </a:rPr>
              <a:t>DDL</a:t>
            </a:r>
          </a:p>
        </p:txBody>
      </p:sp>
      <p:sp>
        <p:nvSpPr>
          <p:cNvPr name="AutoShape 14" id="14"/>
          <p:cNvSpPr/>
          <p:nvPr/>
        </p:nvSpPr>
        <p:spPr>
          <a:xfrm>
            <a:off x="5727469" y="1047750"/>
            <a:ext cx="11531831" cy="0"/>
          </a:xfrm>
          <a:prstGeom prst="line">
            <a:avLst/>
          </a:prstGeom>
          <a:ln cap="flat" w="38100">
            <a:solidFill>
              <a:srgbClr val="F5E6CA"/>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DAGXvHB8eKQ</dc:identifier>
  <dcterms:modified xsi:type="dcterms:W3CDTF">2011-08-01T06:04:30Z</dcterms:modified>
  <cp:revision>1</cp:revision>
  <dc:title>Beige and Blue Minimal Modern Thesis Defense Presentation</dc:title>
</cp:coreProperties>
</file>